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3"/>
    <p:sldId id="280" r:id="rId4"/>
    <p:sldId id="257" r:id="rId5"/>
    <p:sldId id="281" r:id="rId6"/>
    <p:sldId id="282" r:id="rId7"/>
    <p:sldId id="283" r:id="rId8"/>
    <p:sldId id="284" r:id="rId9"/>
    <p:sldId id="286" r:id="rId10"/>
    <p:sldId id="285" r:id="rId11"/>
    <p:sldId id="287" r:id="rId12"/>
    <p:sldId id="288" r:id="rId13"/>
    <p:sldId id="289" r:id="rId14"/>
    <p:sldId id="291" r:id="rId15"/>
    <p:sldId id="292" r:id="rId16"/>
    <p:sldId id="303" r:id="rId17"/>
    <p:sldId id="293" r:id="rId18"/>
    <p:sldId id="302" r:id="rId19"/>
    <p:sldId id="294" r:id="rId20"/>
    <p:sldId id="296" r:id="rId21"/>
    <p:sldId id="295" r:id="rId22"/>
    <p:sldId id="297" r:id="rId23"/>
    <p:sldId id="298" r:id="rId24"/>
    <p:sldId id="299" r:id="rId25"/>
    <p:sldId id="300" r:id="rId26"/>
    <p:sldId id="301" r:id="rId27"/>
    <p:sldId id="290" r:id="rId28"/>
    <p:sldId id="315" r:id="rId29"/>
  </p:sldIdLst>
  <p:sldSz cx="12192000" cy="6858000"/>
  <p:notesSz cx="6858000" cy="9144000"/>
  <p:embeddedFontLst>
    <p:embeddedFont>
      <p:font typeface="Broadway" panose="04040905080002020502" pitchFamily="82" charset="0"/>
      <p:regular r:id="rId34"/>
    </p:embeddedFont>
    <p:embeddedFont>
      <p:font typeface="方正清刻本悦宋简体" panose="02000000000000000000" pitchFamily="2" charset="-122"/>
      <p:regular r:id="rId35"/>
    </p:embeddedFont>
    <p:embeddedFont>
      <p:font typeface="等线 Light" panose="02010600030101010101" pitchFamily="2" charset="-122"/>
      <p:regular r:id="rId36"/>
    </p:embeddedFont>
    <p:embeddedFont>
      <p:font typeface="微软雅黑" panose="020B0503020204020204" pitchFamily="34" charset="-122"/>
      <p:regular r:id="rId37"/>
    </p:embeddedFont>
    <p:embeddedFont>
      <p:font typeface="华文中宋" panose="02010600040101010101" pitchFamily="2" charset="-122"/>
      <p:regular r:id="rId38"/>
    </p:embeddedFont>
    <p:embeddedFont>
      <p:font typeface="华文仿宋" panose="02010600040101010101" pitchFamily="2" charset="-122"/>
      <p:regular r:id="rId39"/>
    </p:embeddedFont>
    <p:embeddedFont>
      <p:font typeface="楷体" panose="02010609060101010101" pitchFamily="49" charset="-122"/>
      <p:regular r:id="rId40"/>
    </p:embeddedFont>
    <p:embeddedFont>
      <p:font typeface="黑体" panose="02010609060101010101" pitchFamily="2" charset="-122"/>
      <p:regular r:id="rId41"/>
    </p:embeddedFont>
    <p:embeddedFont>
      <p:font typeface="Calibri Light" panose="020F0302020204030204" charset="0"/>
      <p:regular r:id="rId42"/>
      <p:italic r:id="rId43"/>
    </p:embeddedFont>
    <p:embeddedFont>
      <p:font typeface="Calibri" panose="020F0502020204030204" charset="0"/>
      <p:regular r:id="rId44"/>
      <p:bold r:id="rId45"/>
      <p:italic r:id="rId46"/>
      <p:boldItalic r:id="rId4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6730"/>
    <a:srgbClr val="82654E"/>
    <a:srgbClr val="7F7F7F"/>
    <a:srgbClr val="E5A483"/>
    <a:srgbClr val="DAD1CC"/>
    <a:srgbClr val="F8E6DD"/>
    <a:srgbClr val="AAA9A9"/>
    <a:srgbClr val="F8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89" autoAdjust="0"/>
    <p:restoredTop sz="95503" autoAdjust="0"/>
  </p:normalViewPr>
  <p:slideViewPr>
    <p:cSldViewPr snapToGrid="0" showGuides="1">
      <p:cViewPr varScale="1">
        <p:scale>
          <a:sx n="88" d="100"/>
          <a:sy n="88" d="100"/>
        </p:scale>
        <p:origin x="413" y="62"/>
      </p:cViewPr>
      <p:guideLst>
        <p:guide orient="horz" pos="2160"/>
        <p:guide pos="3840"/>
        <p:guide orient="horz" pos="2931"/>
        <p:guide orient="horz" pos="34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font" Target="fonts/font14.fntdata"/><Relationship Id="rId46" Type="http://schemas.openxmlformats.org/officeDocument/2006/relationships/font" Target="fonts/font13.fntdata"/><Relationship Id="rId45" Type="http://schemas.openxmlformats.org/officeDocument/2006/relationships/font" Target="fonts/font12.fntdata"/><Relationship Id="rId44" Type="http://schemas.openxmlformats.org/officeDocument/2006/relationships/font" Target="fonts/font11.fntdata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slide" Target="slides/slide2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5338.htm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7746" name="幻灯片图像占位符 28774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87747" name="文本占位符 287746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r>
              <a:rPr lang="zh-CN" altLang="en-US" dirty="0"/>
              <a:t>后现代主义文学是</a:t>
            </a:r>
            <a:r>
              <a:rPr lang="zh-CN" altLang="en-US" dirty="0">
                <a:hlinkClick r:id="rId3"/>
              </a:rPr>
              <a:t>第二次世界大战</a:t>
            </a:r>
            <a:r>
              <a:rPr lang="zh-CN" altLang="en-US" dirty="0"/>
              <a:t>之后西方社会中出现的范围广泛的文学思潮，于</a:t>
            </a:r>
            <a:r>
              <a:rPr lang="en-US" altLang="zh-CN"/>
              <a:t>20</a:t>
            </a:r>
            <a:r>
              <a:rPr lang="zh-CN" altLang="en-US" dirty="0"/>
              <a:t>世纪</a:t>
            </a:r>
            <a:r>
              <a:rPr lang="en-US" altLang="zh-CN"/>
              <a:t>70</a:t>
            </a:r>
            <a:r>
              <a:rPr lang="zh-CN" altLang="en-US" dirty="0"/>
              <a:t>－</a:t>
            </a:r>
            <a:r>
              <a:rPr lang="en-US" altLang="zh-CN"/>
              <a:t>80</a:t>
            </a:r>
            <a:r>
              <a:rPr lang="zh-CN" altLang="en-US" dirty="0"/>
              <a:t>年代达到高潮。彻底的反传统。反映现代生活中的情感享受、物质追求和底层人们生活的合理性 。</a:t>
            </a:r>
            <a:endParaRPr lang="zh-CN" altLang="en-US" dirty="0"/>
          </a:p>
        </p:txBody>
      </p:sp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zh-CN" altLang="en-US" sz="1200" u="none" dirty="0"/>
            </a:fld>
            <a:endParaRPr lang="zh-CN" altLang="en-US" sz="1200" u="non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94A5-0EA0-43B9-A6D4-D2FAAB4D0B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97FF-467A-4D8A-89C4-506B8B06510C}" type="slidenum">
              <a:rPr lang="zh-CN" altLang="en-US" smtClean="0"/>
            </a:fld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729" y="113729"/>
            <a:ext cx="11964542" cy="6630543"/>
            <a:chOff x="113729" y="113729"/>
            <a:chExt cx="11964542" cy="6630543"/>
          </a:xfrm>
        </p:grpSpPr>
        <p:pic>
          <p:nvPicPr>
            <p:cNvPr id="7" name="图片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4154" y="5801292"/>
              <a:ext cx="944117" cy="94298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13729" y="113729"/>
              <a:ext cx="944117" cy="94298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34722" y="114298"/>
              <a:ext cx="944117" cy="94298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160" y="5800723"/>
              <a:ext cx="944117" cy="9429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94A5-0EA0-43B9-A6D4-D2FAAB4D0B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97FF-467A-4D8A-89C4-506B8B0651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94A5-0EA0-43B9-A6D4-D2FAAB4D0B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97FF-467A-4D8A-89C4-506B8B0651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94A5-0EA0-43B9-A6D4-D2FAAB4D0B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97FF-467A-4D8A-89C4-506B8B0651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94A5-0EA0-43B9-A6D4-D2FAAB4D0B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97FF-467A-4D8A-89C4-506B8B0651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94A5-0EA0-43B9-A6D4-D2FAAB4D0B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97FF-467A-4D8A-89C4-506B8B0651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94A5-0EA0-43B9-A6D4-D2FAAB4D0B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97FF-467A-4D8A-89C4-506B8B06510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" r="-2577"/>
          <a:stretch>
            <a:fillRect/>
          </a:stretch>
        </p:blipFill>
        <p:spPr>
          <a:xfrm>
            <a:off x="2991199" y="454932"/>
            <a:ext cx="6194362" cy="4126592"/>
          </a:xfrm>
          <a:prstGeom prst="rect">
            <a:avLst/>
          </a:prstGeom>
        </p:spPr>
      </p:pic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4499429" y="2677882"/>
            <a:ext cx="3193142" cy="754063"/>
          </a:xfrm>
        </p:spPr>
        <p:txBody>
          <a:bodyPr/>
          <a:lstStyle>
            <a:lvl1pPr marL="0" indent="0" algn="ctr">
              <a:buNone/>
              <a:defRPr>
                <a:solidFill>
                  <a:srgbClr val="82654E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5583511" y="915912"/>
            <a:ext cx="1024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82654E"/>
                </a:solidFill>
                <a:latin typeface="Broadway" panose="04040905080002020502" pitchFamily="82" charset="0"/>
              </a:rPr>
              <a:t>1</a:t>
            </a:r>
            <a:endParaRPr lang="zh-CN" altLang="en-US" sz="9600" dirty="0">
              <a:solidFill>
                <a:srgbClr val="82654E"/>
              </a:solidFill>
              <a:latin typeface="Broadway" panose="04040905080002020502" pitchFamily="82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94A5-0EA0-43B9-A6D4-D2FAAB4D0B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97FF-467A-4D8A-89C4-506B8B06510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" r="-2577"/>
          <a:stretch>
            <a:fillRect/>
          </a:stretch>
        </p:blipFill>
        <p:spPr>
          <a:xfrm>
            <a:off x="2991199" y="454932"/>
            <a:ext cx="6194362" cy="4126592"/>
          </a:xfrm>
          <a:prstGeom prst="rect">
            <a:avLst/>
          </a:prstGeom>
        </p:spPr>
      </p:pic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4499429" y="2677882"/>
            <a:ext cx="3193142" cy="754063"/>
          </a:xfrm>
        </p:spPr>
        <p:txBody>
          <a:bodyPr/>
          <a:lstStyle>
            <a:lvl1pPr marL="0" indent="0" algn="ctr">
              <a:buNone/>
              <a:defRPr>
                <a:solidFill>
                  <a:srgbClr val="82654E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5583511" y="915912"/>
            <a:ext cx="1024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82654E"/>
                </a:solidFill>
                <a:latin typeface="Broadway" panose="04040905080002020502" pitchFamily="82" charset="0"/>
              </a:rPr>
              <a:t>2</a:t>
            </a:r>
            <a:endParaRPr lang="zh-CN" altLang="en-US" sz="9600" dirty="0">
              <a:solidFill>
                <a:srgbClr val="82654E"/>
              </a:solidFill>
              <a:latin typeface="Broadway" panose="04040905080002020502" pitchFamily="82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94A5-0EA0-43B9-A6D4-D2FAAB4D0B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97FF-467A-4D8A-89C4-506B8B06510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" r="-2577"/>
          <a:stretch>
            <a:fillRect/>
          </a:stretch>
        </p:blipFill>
        <p:spPr>
          <a:xfrm>
            <a:off x="2991199" y="454932"/>
            <a:ext cx="6194362" cy="4126592"/>
          </a:xfrm>
          <a:prstGeom prst="rect">
            <a:avLst/>
          </a:prstGeom>
        </p:spPr>
      </p:pic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4499429" y="2677882"/>
            <a:ext cx="3193142" cy="754063"/>
          </a:xfrm>
        </p:spPr>
        <p:txBody>
          <a:bodyPr/>
          <a:lstStyle>
            <a:lvl1pPr marL="0" indent="0" algn="ctr">
              <a:buNone/>
              <a:defRPr>
                <a:solidFill>
                  <a:srgbClr val="82654E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5583511" y="915912"/>
            <a:ext cx="1024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82654E"/>
                </a:solidFill>
                <a:latin typeface="Broadway" panose="04040905080002020502" pitchFamily="82" charset="0"/>
              </a:rPr>
              <a:t>3</a:t>
            </a:r>
            <a:endParaRPr lang="zh-CN" altLang="en-US" sz="9600" dirty="0">
              <a:solidFill>
                <a:srgbClr val="82654E"/>
              </a:solidFill>
              <a:latin typeface="Broadway" panose="04040905080002020502" pitchFamily="82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94A5-0EA0-43B9-A6D4-D2FAAB4D0B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97FF-467A-4D8A-89C4-506B8B06510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" r="-2577"/>
          <a:stretch>
            <a:fillRect/>
          </a:stretch>
        </p:blipFill>
        <p:spPr>
          <a:xfrm>
            <a:off x="2991199" y="454932"/>
            <a:ext cx="6194362" cy="4126592"/>
          </a:xfrm>
          <a:prstGeom prst="rect">
            <a:avLst/>
          </a:prstGeom>
        </p:spPr>
      </p:pic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4499429" y="2677882"/>
            <a:ext cx="3193142" cy="754063"/>
          </a:xfrm>
        </p:spPr>
        <p:txBody>
          <a:bodyPr/>
          <a:lstStyle>
            <a:lvl1pPr marL="0" indent="0" algn="ctr">
              <a:buNone/>
              <a:defRPr>
                <a:solidFill>
                  <a:srgbClr val="82654E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5583511" y="915912"/>
            <a:ext cx="1024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82654E"/>
                </a:solidFill>
                <a:latin typeface="Broadway" panose="04040905080002020502" pitchFamily="82" charset="0"/>
              </a:rPr>
              <a:t>4</a:t>
            </a:r>
            <a:endParaRPr lang="zh-CN" altLang="en-US" sz="9600" dirty="0">
              <a:solidFill>
                <a:srgbClr val="82654E"/>
              </a:solidFill>
              <a:latin typeface="Broadway" panose="04040905080002020502" pitchFamily="82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94A5-0EA0-43B9-A6D4-D2FAAB4D0B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97FF-467A-4D8A-89C4-506B8B06510C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13729" y="113729"/>
            <a:ext cx="11964542" cy="6630543"/>
            <a:chOff x="113729" y="113729"/>
            <a:chExt cx="11964542" cy="6630543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4154" y="5801292"/>
              <a:ext cx="944117" cy="94298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13729" y="113729"/>
              <a:ext cx="944117" cy="94298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34722" y="114298"/>
              <a:ext cx="944117" cy="94298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160" y="5800723"/>
              <a:ext cx="944117" cy="9429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94A5-0EA0-43B9-A6D4-D2FAAB4D0B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97FF-467A-4D8A-89C4-506B8B0651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94A5-0EA0-43B9-A6D4-D2FAAB4D0B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97FF-467A-4D8A-89C4-506B8B0651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94A5-0EA0-43B9-A6D4-D2FAAB4D0B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97FF-467A-4D8A-89C4-506B8B0651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B94A5-0EA0-43B9-A6D4-D2FAAB4D0B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897FF-467A-4D8A-89C4-506B8B0651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9.jpe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20.xml"/><Relationship Id="rId1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8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8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slide" Target="slide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microsoft.com/office/2007/relationships/hdphoto" Target="../media/image30.wdp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.jpe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12" y="3655186"/>
            <a:ext cx="6385573" cy="5090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12" y="1361174"/>
            <a:ext cx="6385573" cy="883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78100" y="2413122"/>
            <a:ext cx="7035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82654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诗歌、小说与戏剧</a:t>
            </a:r>
            <a:endParaRPr lang="zh-CN" altLang="en-US" sz="6600" dirty="0">
              <a:solidFill>
                <a:srgbClr val="82654E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91709" y="4406099"/>
            <a:ext cx="4323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82654E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19</a:t>
            </a:r>
            <a:r>
              <a:rPr lang="zh-CN" altLang="en-US" sz="3200" dirty="0">
                <a:solidFill>
                  <a:srgbClr val="82654E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世纪以来的世界文化</a:t>
            </a:r>
            <a:endParaRPr lang="zh-CN" altLang="en-US" sz="3200" dirty="0">
              <a:solidFill>
                <a:srgbClr val="82654E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854" y="437286"/>
            <a:ext cx="882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一、浪漫主义文学（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18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世纪末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--19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世纪中期） 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9963" y="1194668"/>
            <a:ext cx="4419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3.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风格特点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——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雪莱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8344" y="5999008"/>
            <a:ext cx="10629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D4673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宋体" panose="02010600030101010101" pitchFamily="2" charset="-122"/>
              </a:rPr>
              <a:t>充满幻想，具有乐观主义精神</a:t>
            </a:r>
            <a:endParaRPr lang="zh-CN" altLang="en-US" sz="3600" dirty="0">
              <a:solidFill>
                <a:srgbClr val="D4673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38437" y="1934844"/>
            <a:ext cx="60483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请把我枯死的思想向世界吹落， </a:t>
            </a:r>
            <a:b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</a:br>
            <a: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让它像枯叶一样促成新的生命！ </a:t>
            </a:r>
            <a:b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</a:br>
            <a: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哦，请听从这一篇符咒似的诗歌， </a:t>
            </a:r>
            <a:b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</a:br>
            <a: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就把我的话语，像是灰烬和火星 </a:t>
            </a:r>
            <a:b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</a:br>
            <a: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从还未熄灭的炉火向人间播散！ </a:t>
            </a:r>
            <a:b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</a:br>
            <a: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让预言的喇叭通过我的嘴唇 </a:t>
            </a:r>
            <a:b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</a:br>
            <a: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把昏睡的大地唤醒吧！西风呵，</a:t>
            </a:r>
            <a:endParaRPr lang="zh-CN" altLang="zh-CN" sz="2800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如果冬天已经来临，春天还会远吗？ </a:t>
            </a:r>
            <a:endParaRPr lang="zh-CN" altLang="zh-CN" sz="2800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——《</a:t>
            </a:r>
            <a: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西风颂</a:t>
            </a:r>
            <a:r>
              <a:rPr lang="en-US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》</a:t>
            </a:r>
            <a: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节选</a:t>
            </a:r>
            <a:endParaRPr lang="zh-CN" altLang="en-US" sz="2800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21" y="1952050"/>
            <a:ext cx="2762250" cy="3785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854" y="409577"/>
            <a:ext cx="882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一、浪漫主义文学（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18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世纪末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--19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世纪中期） 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9963" y="1194668"/>
            <a:ext cx="4419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3.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风格特点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9" name="文本框 15372"/>
          <p:cNvSpPr txBox="1"/>
          <p:nvPr/>
        </p:nvSpPr>
        <p:spPr>
          <a:xfrm>
            <a:off x="1383668" y="1952050"/>
            <a:ext cx="9424664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000000"/>
              </a:buClr>
              <a:defRPr/>
            </a:pPr>
            <a:r>
              <a:rPr lang="en-US" altLang="zh-CN" sz="2800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(1)</a:t>
            </a:r>
            <a:r>
              <a:rPr lang="zh-CN" altLang="en-US" sz="2800" b="1" noProof="1">
                <a:solidFill>
                  <a:srgbClr val="D4673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想象力</a:t>
            </a:r>
            <a:r>
              <a:rPr lang="zh-CN" altLang="en-US" sz="2800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丰富；</a:t>
            </a:r>
            <a:endParaRPr kumimoji="0" lang="zh-CN" altLang="en-US" sz="280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1383668" y="3220522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altLang="zh-CN" sz="2800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(3)</a:t>
            </a:r>
            <a:r>
              <a:rPr lang="zh-CN" altLang="zh-CN" sz="2800" b="1" noProof="1">
                <a:solidFill>
                  <a:srgbClr val="D4673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同情下层</a:t>
            </a:r>
            <a:r>
              <a:rPr lang="zh-CN" altLang="zh-CN" sz="2800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劳动群众，极富感召力</a:t>
            </a:r>
            <a:endParaRPr lang="zh-CN" altLang="zh-CN" sz="2800" noProof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383668" y="2551609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altLang="zh-CN" sz="2800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(2)</a:t>
            </a:r>
            <a:r>
              <a:rPr lang="zh-CN" altLang="en-US" sz="2800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注意通过</a:t>
            </a:r>
            <a:r>
              <a:rPr lang="zh-CN" altLang="en-US" sz="2800" b="1" noProof="1">
                <a:solidFill>
                  <a:srgbClr val="D4673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心理描写</a:t>
            </a:r>
            <a:r>
              <a:rPr lang="zh-CN" altLang="en-US" sz="2800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揭示人物</a:t>
            </a:r>
            <a:r>
              <a:rPr lang="zh-CN" altLang="en-US" sz="2800" b="1" noProof="1">
                <a:solidFill>
                  <a:srgbClr val="D4673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内心情感世界</a:t>
            </a:r>
            <a:endParaRPr lang="zh-CN" altLang="en-US" sz="2800" b="1" noProof="1">
              <a:solidFill>
                <a:srgbClr val="D46730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09963" y="4012445"/>
            <a:ext cx="1607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4.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评价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19334" y="4044946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用人道主义改变世界的愿望流于</a:t>
            </a:r>
            <a:r>
              <a:rPr lang="zh-CN" altLang="en-US" sz="2800" b="1" dirty="0">
                <a:solidFill>
                  <a:srgbClr val="D4673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空幻</a:t>
            </a:r>
            <a:endParaRPr lang="zh-CN" altLang="en-US" sz="2800" b="1" dirty="0">
              <a:solidFill>
                <a:srgbClr val="D46730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90702" y="4940827"/>
            <a:ext cx="9576062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zh-CN" sz="36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席勒</a:t>
            </a:r>
            <a:r>
              <a:rPr lang="zh-CN" altLang="en-US" sz="36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的评价</a:t>
            </a:r>
            <a:r>
              <a:rPr lang="zh-CN" altLang="zh-CN" sz="36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endParaRPr lang="en-US" altLang="zh-CN" sz="36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lvl="0">
              <a:spcBef>
                <a:spcPct val="20000"/>
              </a:spcBef>
            </a:pPr>
            <a:r>
              <a:rPr lang="en-US" altLang="zh-CN" sz="36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 </a:t>
            </a:r>
            <a:r>
              <a:rPr lang="zh-CN" altLang="en-US" sz="36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</a:t>
            </a:r>
            <a:r>
              <a:rPr lang="zh-CN" altLang="zh-CN" sz="36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试图用美丽的理想代替真实的不足。</a:t>
            </a:r>
            <a:r>
              <a:rPr lang="zh-CN" altLang="en-US" sz="36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”</a:t>
            </a:r>
            <a:endParaRPr lang="zh-CN" altLang="en-US" sz="36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1" r="15531"/>
          <a:stretch>
            <a:fillRect/>
          </a:stretch>
        </p:blipFill>
        <p:spPr>
          <a:xfrm>
            <a:off x="8950763" y="1227779"/>
            <a:ext cx="2870552" cy="4163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5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854" y="409577"/>
            <a:ext cx="9384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二、现实主义文学（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19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世纪中后期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-20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世纪初）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9963" y="1194668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产生背景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1539864" y="1942814"/>
            <a:ext cx="4001954" cy="44118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政治：资本主义制度普遍确立。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经济：拜金主义盛行，社会矛盾尖锐。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思想：冷静深刻思考现实问题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263169"/>
          <p:cNvSpPr txBox="1"/>
          <p:nvPr/>
        </p:nvSpPr>
        <p:spPr>
          <a:xfrm>
            <a:off x="5975925" y="1708755"/>
            <a:ext cx="5661893" cy="467820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sng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sng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sng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sng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sng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sng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sng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sng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50000"/>
              </a:spcBef>
              <a:buClrTx/>
            </a:pPr>
            <a:r>
              <a:rPr lang="en-US" altLang="zh-CN" sz="3200" b="1" u="none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</a:t>
            </a:r>
            <a:r>
              <a:rPr lang="en-US" altLang="zh-CN" sz="2800" u="none" dirty="0">
                <a:latin typeface="华文仿宋" panose="02010600040101010101" pitchFamily="2" charset="-122"/>
                <a:ea typeface="华文仿宋" panose="02010600040101010101" pitchFamily="2" charset="-122"/>
              </a:rPr>
              <a:t>19</a:t>
            </a:r>
            <a:r>
              <a:rPr lang="zh-CN" altLang="en-US" sz="2800" u="none" dirty="0">
                <a:latin typeface="华文仿宋" panose="02010600040101010101" pitchFamily="2" charset="-122"/>
                <a:ea typeface="华文仿宋" panose="02010600040101010101" pitchFamily="2" charset="-122"/>
              </a:rPr>
              <a:t>世纪</a:t>
            </a:r>
            <a:r>
              <a:rPr lang="en-US" altLang="zh-CN" sz="2800" u="none" dirty="0">
                <a:latin typeface="华文仿宋" panose="02010600040101010101" pitchFamily="2" charset="-122"/>
                <a:ea typeface="华文仿宋" panose="02010600040101010101" pitchFamily="2" charset="-122"/>
              </a:rPr>
              <a:t>30</a:t>
            </a:r>
            <a:r>
              <a:rPr lang="zh-CN" altLang="en-US" sz="2800" u="none" dirty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2800" u="none" dirty="0">
                <a:latin typeface="华文仿宋" panose="02010600040101010101" pitchFamily="2" charset="-122"/>
                <a:ea typeface="华文仿宋" panose="02010600040101010101" pitchFamily="2" charset="-122"/>
              </a:rPr>
              <a:t>40</a:t>
            </a:r>
            <a:r>
              <a:rPr lang="zh-CN" altLang="en-US" sz="2800" u="none" dirty="0">
                <a:latin typeface="华文仿宋" panose="02010600040101010101" pitchFamily="2" charset="-122"/>
                <a:ea typeface="华文仿宋" panose="02010600040101010101" pitchFamily="2" charset="-122"/>
              </a:rPr>
              <a:t>年代是资本主义制度在西欧几个主要国家最后战胜封建主义的时期。</a:t>
            </a:r>
            <a:r>
              <a:rPr lang="zh-CN" altLang="en-US" sz="2800" b="1" u="none" dirty="0">
                <a:solidFill>
                  <a:srgbClr val="D4673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资本主义制度的确立和巩固</a:t>
            </a:r>
            <a:r>
              <a:rPr lang="zh-CN" altLang="en-US" sz="2800" u="none" dirty="0">
                <a:latin typeface="华文仿宋" panose="02010600040101010101" pitchFamily="2" charset="-122"/>
                <a:ea typeface="华文仿宋" panose="02010600040101010101" pitchFamily="2" charset="-122"/>
              </a:rPr>
              <a:t>，使资本主义社会的</a:t>
            </a:r>
            <a:r>
              <a:rPr lang="zh-CN" altLang="en-US" sz="2800" b="1" u="none" dirty="0">
                <a:solidFill>
                  <a:srgbClr val="D4673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阶级矛盾</a:t>
            </a:r>
            <a:r>
              <a:rPr lang="zh-CN" altLang="en-US" sz="2800" u="none" dirty="0">
                <a:latin typeface="华文仿宋" panose="02010600040101010101" pitchFamily="2" charset="-122"/>
                <a:ea typeface="华文仿宋" panose="02010600040101010101" pitchFamily="2" charset="-122"/>
              </a:rPr>
              <a:t>和各种</a:t>
            </a:r>
            <a:r>
              <a:rPr lang="zh-CN" altLang="en-US" sz="2800" b="1" u="none" dirty="0">
                <a:solidFill>
                  <a:srgbClr val="D4673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社会弊病</a:t>
            </a:r>
            <a:r>
              <a:rPr lang="zh-CN" altLang="en-US" sz="2800" u="none" dirty="0">
                <a:latin typeface="华文仿宋" panose="02010600040101010101" pitchFamily="2" charset="-122"/>
                <a:ea typeface="华文仿宋" panose="02010600040101010101" pitchFamily="2" charset="-122"/>
              </a:rPr>
              <a:t>日益显露和激化，“使人和人之间除了赤裸裸的利害关系，除了冷酷无情的‘</a:t>
            </a:r>
            <a:r>
              <a:rPr lang="zh-CN" altLang="en-US" sz="2800" b="1" u="none" dirty="0">
                <a:solidFill>
                  <a:srgbClr val="D4673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现金交易</a:t>
            </a:r>
            <a:r>
              <a:rPr lang="zh-CN" altLang="en-US" sz="2800" u="none" dirty="0">
                <a:latin typeface="华文仿宋" panose="02010600040101010101" pitchFamily="2" charset="-122"/>
                <a:ea typeface="华文仿宋" panose="02010600040101010101" pitchFamily="2" charset="-122"/>
              </a:rPr>
              <a:t>’，就再也没有任何别的联系了”。 </a:t>
            </a:r>
            <a:endParaRPr lang="en-US" altLang="zh-CN" sz="28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0" algn="r">
              <a:spcBef>
                <a:spcPct val="50000"/>
              </a:spcBef>
              <a:buClrTx/>
            </a:pPr>
            <a:r>
              <a:rPr lang="en-US" altLang="zh-CN" sz="2800" u="none" dirty="0">
                <a:latin typeface="华文仿宋" panose="02010600040101010101" pitchFamily="2" charset="-122"/>
                <a:ea typeface="华文仿宋" panose="02010600040101010101" pitchFamily="2" charset="-122"/>
              </a:rPr>
              <a:t>-----《</a:t>
            </a:r>
            <a:r>
              <a:rPr lang="zh-CN" altLang="en-US" sz="2800" u="none" dirty="0">
                <a:latin typeface="华文仿宋" panose="02010600040101010101" pitchFamily="2" charset="-122"/>
                <a:ea typeface="华文仿宋" panose="02010600040101010101" pitchFamily="2" charset="-122"/>
              </a:rPr>
              <a:t>共产党宣言</a:t>
            </a:r>
            <a:r>
              <a:rPr lang="en-US" altLang="zh-CN" sz="2800" u="none" dirty="0">
                <a:latin typeface="华文仿宋" panose="02010600040101010101" pitchFamily="2" charset="-122"/>
                <a:ea typeface="华文仿宋" panose="02010600040101010101" pitchFamily="2" charset="-122"/>
              </a:rPr>
              <a:t>》 </a:t>
            </a:r>
            <a:endParaRPr lang="en-US" altLang="zh-CN" sz="2800" u="none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854" y="409577"/>
            <a:ext cx="9384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二、现实主义文学（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19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世纪中后期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-20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世纪初）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9963" y="1194668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2.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代表作家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" y="2099955"/>
            <a:ext cx="2500652" cy="335453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42108" y="5474402"/>
            <a:ext cx="2743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巴尔扎克</a:t>
            </a:r>
            <a:endParaRPr lang="en-US" altLang="zh-CN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/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人间喜剧</a:t>
            </a:r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endParaRPr lang="zh-CN" altLang="en-US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19" name="图片 18" descr="托尔斯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583" y="2099955"/>
            <a:ext cx="2348490" cy="333732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3598625" y="5474402"/>
            <a:ext cx="2743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托尔斯泰</a:t>
            </a:r>
            <a:endParaRPr lang="en-US" altLang="zh-CN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/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战争与和平</a:t>
            </a:r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endParaRPr lang="zh-CN" altLang="en-US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82" y="2099222"/>
            <a:ext cx="2348490" cy="333806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271326" y="5494316"/>
            <a:ext cx="2743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司汤达</a:t>
            </a:r>
            <a:endParaRPr lang="en-US" altLang="zh-CN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/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红与黑</a:t>
            </a:r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endParaRPr lang="zh-CN" altLang="en-US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157" y="2099221"/>
            <a:ext cx="2500653" cy="3337327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8923060" y="5474402"/>
            <a:ext cx="2743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狄更斯</a:t>
            </a:r>
            <a:endParaRPr lang="en-US" altLang="zh-CN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/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双城记</a:t>
            </a:r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endParaRPr lang="zh-CN" altLang="en-US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854" y="409577"/>
            <a:ext cx="9384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二、现实主义文学（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19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世纪中后期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-20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世纪初）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9963" y="1194668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3.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风格特点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955595" y="1979759"/>
            <a:ext cx="7232441" cy="21664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“法国社会将要我作历史家，我只能做他的书记：</a:t>
            </a:r>
            <a:r>
              <a:rPr lang="zh-CN" altLang="en-US" b="1" dirty="0">
                <a:solidFill>
                  <a:srgbClr val="D4673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编制恶习和德行的清单，搜集情欲的主要事实，刻画性格，选择社会上的主要事件，结合几个性质相同的性格特点合成典型人物。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”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	     ——《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人间喜剧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》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前言</a:t>
            </a:r>
            <a:endParaRPr lang="zh-CN" altLang="en-US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r="16476"/>
          <a:stretch>
            <a:fillRect/>
          </a:stretch>
        </p:blipFill>
        <p:spPr>
          <a:xfrm>
            <a:off x="8525164" y="1547328"/>
            <a:ext cx="2872878" cy="35266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497298" y="5321704"/>
            <a:ext cx="49286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D4673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宋体" panose="02010600030101010101" pitchFamily="2" charset="-122"/>
              </a:rPr>
              <a:t>鞭挞丑恶，细节描写，</a:t>
            </a:r>
            <a:endParaRPr lang="en-US" altLang="zh-CN" sz="3600" b="1" dirty="0">
              <a:solidFill>
                <a:srgbClr val="D4673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宋体" panose="02010600030101010101" pitchFamily="2" charset="-122"/>
            </a:endParaRPr>
          </a:p>
          <a:p>
            <a:pPr algn="ctr"/>
            <a:r>
              <a:rPr lang="zh-CN" altLang="en-US" sz="3600" b="1" dirty="0">
                <a:solidFill>
                  <a:srgbClr val="D4673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宋体" panose="02010600030101010101" pitchFamily="2" charset="-122"/>
              </a:rPr>
              <a:t>典型环境典型人物</a:t>
            </a:r>
            <a:endParaRPr lang="zh-CN" altLang="en-US" sz="3600" dirty="0">
              <a:solidFill>
                <a:srgbClr val="D4673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6213" y="4275264"/>
            <a:ext cx="699691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“我从这里，甚至在</a:t>
            </a:r>
            <a:r>
              <a:rPr lang="zh-CN" altLang="en-US" sz="2800" b="1" dirty="0">
                <a:solidFill>
                  <a:srgbClr val="D4673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经济细节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方面（如革命的动产和不动产的重新分配）所学到的东西，也要比上学时所有职业的历史学家、经济学家和统计学家那里学到的全部东西还要多。”</a:t>
            </a:r>
            <a:r>
              <a:rPr lang="en-US" altLang="zh-CN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				——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恩格斯</a:t>
            </a:r>
            <a:endParaRPr lang="zh-CN" altLang="en-US" sz="28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7" y="627698"/>
            <a:ext cx="3914775" cy="5724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742" y="627697"/>
            <a:ext cx="8108392" cy="5724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84945" y="387927"/>
            <a:ext cx="5920510" cy="683491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600" dirty="0">
                <a:latin typeface="Broadway" panose="04040905080002020502" pitchFamily="82" charset="0"/>
              </a:rPr>
              <a:t>浪漫主义与现实主义</a:t>
            </a:r>
            <a:endParaRPr lang="zh-CN" altLang="en-US" sz="3600" dirty="0">
              <a:latin typeface="Broadway" panose="04040905080002020502" pitchFamily="82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025237" y="1422400"/>
            <a:ext cx="10141527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209964" y="1606445"/>
            <a:ext cx="1052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600" dirty="0"/>
              <a:t>背景</a:t>
            </a:r>
            <a:endParaRPr lang="zh-CN" altLang="en-US" sz="2800" spc="600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1025236" y="2313709"/>
            <a:ext cx="10141527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614536" y="1544890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Segoe UI Semilight" panose="020B0402040204020203" pitchFamily="34" charset="0"/>
              </a:rPr>
              <a:t>改革或革命相继成功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Segoe UI Semilight" panose="020B04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44147" y="1544889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Segoe UI Semilight" panose="020B0402040204020203" pitchFamily="34" charset="0"/>
              </a:rPr>
              <a:t>资本主义制度普遍确立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Segoe UI Semilight" panose="020B0402040204020203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025236" y="3225800"/>
            <a:ext cx="10141527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409351" y="2497754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Segoe UI Semilight" panose="020B0402040204020203" pitchFamily="34" charset="0"/>
              </a:rPr>
              <a:t>自由民主景象并未出现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Segoe UI Semilight" panose="020B04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49330" y="2477367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Segoe UI Semilight" panose="020B0402040204020203" pitchFamily="34" charset="0"/>
              </a:rPr>
              <a:t>金钱一切，矛盾尖锐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Segoe UI Semilight" panose="020B04020402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63897" y="336907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Segoe UI Semilight" panose="020B0402040204020203" pitchFamily="34" charset="0"/>
              </a:rPr>
              <a:t>主观内心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Segoe UI Semilight" panose="020B04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092385" y="338022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Segoe UI Semilight" panose="020B0402040204020203" pitchFamily="34" charset="0"/>
              </a:rPr>
              <a:t>客观真实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Segoe UI Semilight" panose="020B0402040204020203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025236" y="4135582"/>
            <a:ext cx="10141527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209964" y="3445637"/>
            <a:ext cx="1052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600" dirty="0"/>
              <a:t>关注</a:t>
            </a:r>
            <a:endParaRPr lang="zh-CN" altLang="en-US" sz="2800" spc="600" dirty="0"/>
          </a:p>
        </p:txBody>
      </p:sp>
      <p:sp>
        <p:nvSpPr>
          <p:cNvPr id="22" name="文本框 21"/>
          <p:cNvSpPr txBox="1"/>
          <p:nvPr/>
        </p:nvSpPr>
        <p:spPr>
          <a:xfrm>
            <a:off x="1209964" y="4347732"/>
            <a:ext cx="1052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600" dirty="0"/>
              <a:t>手法</a:t>
            </a:r>
            <a:endParaRPr lang="zh-CN" altLang="en-US" sz="2800" spc="600" dirty="0"/>
          </a:p>
        </p:txBody>
      </p:sp>
      <p:sp>
        <p:nvSpPr>
          <p:cNvPr id="23" name="矩形 22"/>
          <p:cNvSpPr/>
          <p:nvPr/>
        </p:nvSpPr>
        <p:spPr>
          <a:xfrm>
            <a:off x="3367948" y="4320130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Segoe UI Semilight" panose="020B0402040204020203" pitchFamily="34" charset="0"/>
              </a:rPr>
              <a:t>重心理描写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Segoe UI Semilight" panose="020B0402040204020203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066462" y="4337449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Segoe UI Semilight" panose="020B0402040204020203" pitchFamily="34" charset="0"/>
              </a:rPr>
              <a:t>重细节描写，抓典型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Segoe UI Semilight" panose="020B0402040204020203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25236" y="5045364"/>
            <a:ext cx="10141527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089222" y="5955146"/>
            <a:ext cx="4928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D4673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宋体" panose="02010600030101010101" pitchFamily="2" charset="-122"/>
              </a:rPr>
              <a:t>生活应该这样</a:t>
            </a:r>
            <a:endParaRPr lang="zh-CN" altLang="en-US" sz="3600" dirty="0">
              <a:solidFill>
                <a:srgbClr val="D4673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41149" y="5955145"/>
            <a:ext cx="4928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D4673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宋体" panose="02010600030101010101" pitchFamily="2" charset="-122"/>
              </a:rPr>
              <a:t>生活就是这样</a:t>
            </a:r>
            <a:endParaRPr lang="zh-CN" altLang="en-US" sz="3600" dirty="0">
              <a:solidFill>
                <a:srgbClr val="D4673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025235" y="5850907"/>
            <a:ext cx="10141527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209964" y="5215149"/>
            <a:ext cx="1052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600" dirty="0"/>
              <a:t>相同</a:t>
            </a:r>
            <a:endParaRPr lang="zh-CN" altLang="en-US" sz="2800" spc="600" dirty="0"/>
          </a:p>
        </p:txBody>
      </p:sp>
      <p:sp>
        <p:nvSpPr>
          <p:cNvPr id="30" name="矩形 29"/>
          <p:cNvSpPr/>
          <p:nvPr/>
        </p:nvSpPr>
        <p:spPr>
          <a:xfrm>
            <a:off x="4143158" y="5153594"/>
            <a:ext cx="5109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Segoe UI Semilight" panose="020B0402040204020203" pitchFamily="34" charset="0"/>
              </a:rPr>
              <a:t>都是对现实不满情绪的反映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5" grpId="0"/>
      <p:bldP spid="16" grpId="0"/>
      <p:bldP spid="23" grpId="0"/>
      <p:bldP spid="24" grpId="0"/>
      <p:bldP spid="26" grpId="0"/>
      <p:bldP spid="27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93" y="871809"/>
            <a:ext cx="4368302" cy="539754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695405" y="871809"/>
            <a:ext cx="6096000" cy="52572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“资产阶级的‘浪子’的现实主义，是批判的现实主义；批判的现实主义额激发了社会的 恶习，描写了人在家庭传统、宗教教条和法规压制下的‘生活和冒险’，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却不能够给人们指出一条</a:t>
            </a:r>
            <a:r>
              <a:rPr lang="zh-CN" altLang="en-US" sz="3600" b="1" dirty="0">
                <a:solidFill>
                  <a:srgbClr val="D4673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出路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854" y="409577"/>
            <a:ext cx="994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三、无产阶级革命文学（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19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世纪末到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世纪）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9963" y="1194668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产生背景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Rectangle 3"/>
          <p:cNvSpPr>
            <a:spLocks noGrp="1"/>
          </p:cNvSpPr>
          <p:nvPr/>
        </p:nvSpPr>
        <p:spPr>
          <a:xfrm>
            <a:off x="1693888" y="1979759"/>
            <a:ext cx="7498456" cy="57606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世纪中叶以后，国际共产主义运动风起云涌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09963" y="2694583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2.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代表作品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9" name="Rectangle 3"/>
          <p:cNvSpPr>
            <a:spLocks noGrp="1"/>
          </p:cNvSpPr>
          <p:nvPr/>
        </p:nvSpPr>
        <p:spPr>
          <a:xfrm>
            <a:off x="1624614" y="3463510"/>
            <a:ext cx="8840185" cy="57606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高尔基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hlinkClick r:id="rId1" action="ppaction://hlinksldjump"/>
              </a:rPr>
              <a:t>海燕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en-US" altLang="zh-CN" sz="28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2800" b="1" u="sng" dirty="0">
                <a:latin typeface="宋体" panose="02010600030101010101" pitchFamily="2" charset="-122"/>
                <a:ea typeface="宋体" panose="02010600030101010101" pitchFamily="2" charset="-122"/>
                <a:hlinkClick r:id="rId2" action="ppaction://hlinksldjump"/>
              </a:rPr>
              <a:t>母亲</a:t>
            </a:r>
            <a:r>
              <a:rPr lang="en-US" altLang="zh-CN" sz="28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sz="28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（苏联社会主义文学基础）</a:t>
            </a:r>
            <a:endParaRPr lang="zh-CN" altLang="en-US" sz="2800" b="1" u="sng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09963" y="4159735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3.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特点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09963" y="4963425"/>
            <a:ext cx="98644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   刻画了工人阶级和广大劳动群众不畏强暴、反抗阶级压迫和剥削的斗争精神。</a:t>
            </a:r>
            <a:endParaRPr lang="zh-CN" altLang="x-none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hlinkClick r:id="rId2" action="ppaction://hlinksldjump"/>
          </p:cNvPr>
          <p:cNvSpPr/>
          <p:nvPr/>
        </p:nvSpPr>
        <p:spPr>
          <a:xfrm>
            <a:off x="0" y="-1"/>
            <a:ext cx="12256655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600" dirty="0">
              <a:latin typeface="Broadway" panose="04040905080002020502" pitchFamily="8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5259" y="1315274"/>
            <a:ext cx="10681855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755" indent="72009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在苍茫的大海上，狂风卷集着乌云。在乌云和大海之间，海燕像黑色的闪电，在高傲地飞翔。</a:t>
            </a:r>
            <a:endParaRPr lang="zh-CN" altLang="en-US" sz="28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1755" indent="72009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暴风雨！暴风雨就要来啦！</a:t>
            </a:r>
            <a:endParaRPr lang="zh-CN" altLang="en-US" sz="28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1755" indent="72009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这是勇敢的海燕，在怒吼的大海上，在闪电中间，高傲地飞翔；这是胜利的预言家在叫喊：</a:t>
            </a:r>
            <a:endParaRPr lang="zh-CN" altLang="en-US" sz="28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1755" indent="72009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让暴风雨来得更猛烈些吧！</a:t>
            </a:r>
            <a:endParaRPr lang="zh-CN" altLang="en-US" sz="28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1755" indent="72009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——1905</a:t>
            </a:r>
            <a:r>
              <a:rPr lang="zh-CN" altLang="en-US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年俄国革命前夕</a:t>
            </a:r>
            <a:r>
              <a:rPr lang="en-US" altLang="zh-CN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《</a:t>
            </a:r>
            <a:r>
              <a:rPr lang="zh-CN" altLang="en-US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海燕之歌</a:t>
            </a:r>
            <a:r>
              <a:rPr lang="en-US" altLang="zh-CN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》</a:t>
            </a:r>
            <a:endParaRPr lang="en-US" altLang="zh-CN" sz="28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448" y="-144136"/>
            <a:ext cx="5304734" cy="229884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35557" y="752942"/>
            <a:ext cx="432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19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世纪以来的世界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524730" y="4307729"/>
            <a:ext cx="11233161" cy="3542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123352" y="4019697"/>
            <a:ext cx="0" cy="288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027008" y="4019697"/>
            <a:ext cx="0" cy="288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0376189" y="4007907"/>
            <a:ext cx="0" cy="288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2"/>
          <p:cNvSpPr txBox="1"/>
          <p:nvPr/>
        </p:nvSpPr>
        <p:spPr>
          <a:xfrm>
            <a:off x="2684969" y="4480137"/>
            <a:ext cx="105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1800</a:t>
            </a:r>
            <a:endParaRPr lang="zh-CN" altLang="en-US" sz="2400" dirty="0"/>
          </a:p>
        </p:txBody>
      </p:sp>
      <p:sp>
        <p:nvSpPr>
          <p:cNvPr id="11" name="TextBox 14"/>
          <p:cNvSpPr txBox="1"/>
          <p:nvPr/>
        </p:nvSpPr>
        <p:spPr>
          <a:xfrm>
            <a:off x="5781313" y="4447871"/>
            <a:ext cx="105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1900</a:t>
            </a:r>
            <a:endParaRPr lang="zh-CN" altLang="en-US" sz="2400" dirty="0"/>
          </a:p>
        </p:txBody>
      </p:sp>
      <p:sp>
        <p:nvSpPr>
          <p:cNvPr id="12" name="TextBox 15"/>
          <p:cNvSpPr txBox="1"/>
          <p:nvPr/>
        </p:nvSpPr>
        <p:spPr>
          <a:xfrm>
            <a:off x="10034150" y="4447871"/>
            <a:ext cx="105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2000</a:t>
            </a:r>
            <a:endParaRPr lang="zh-CN" altLang="en-US" sz="2400" dirty="0"/>
          </a:p>
        </p:txBody>
      </p:sp>
      <p:cxnSp>
        <p:nvCxnSpPr>
          <p:cNvPr id="21" name="直接连接符 20"/>
          <p:cNvCxnSpPr>
            <a:stCxn id="23" idx="2"/>
          </p:cNvCxnSpPr>
          <p:nvPr/>
        </p:nvCxnSpPr>
        <p:spPr>
          <a:xfrm>
            <a:off x="1707856" y="3279943"/>
            <a:ext cx="0" cy="10159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24730" y="2550271"/>
            <a:ext cx="2366252" cy="729672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600" dirty="0">
                <a:latin typeface="Broadway" panose="04040905080002020502" pitchFamily="82" charset="0"/>
              </a:rPr>
              <a:t>工业革命</a:t>
            </a:r>
            <a:endParaRPr lang="zh-CN" altLang="en-US" sz="3600" dirty="0">
              <a:latin typeface="Broadway" panose="04040905080002020502" pitchFamily="82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11196" y="5323725"/>
            <a:ext cx="2723794" cy="729672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600" dirty="0">
                <a:latin typeface="Broadway" panose="04040905080002020502" pitchFamily="82" charset="0"/>
              </a:rPr>
              <a:t>法国大革命</a:t>
            </a:r>
            <a:endParaRPr lang="zh-CN" altLang="en-US" sz="3600" dirty="0">
              <a:latin typeface="Broadway" panose="04040905080002020502" pitchFamily="82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12838" y="4295939"/>
            <a:ext cx="0" cy="10159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2"/>
          <p:cNvSpPr txBox="1"/>
          <p:nvPr/>
        </p:nvSpPr>
        <p:spPr>
          <a:xfrm>
            <a:off x="1262817" y="2073898"/>
            <a:ext cx="105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1765</a:t>
            </a:r>
            <a:endParaRPr lang="zh-CN" altLang="en-US" sz="2400" dirty="0"/>
          </a:p>
        </p:txBody>
      </p:sp>
      <p:sp>
        <p:nvSpPr>
          <p:cNvPr id="30" name="TextBox 12"/>
          <p:cNvSpPr txBox="1"/>
          <p:nvPr/>
        </p:nvSpPr>
        <p:spPr>
          <a:xfrm>
            <a:off x="1976987" y="6108888"/>
            <a:ext cx="105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1789</a:t>
            </a:r>
            <a:endParaRPr lang="zh-CN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3179209" y="2535563"/>
            <a:ext cx="2723794" cy="729672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600" dirty="0">
                <a:latin typeface="Broadway" panose="04040905080002020502" pitchFamily="82" charset="0"/>
              </a:rPr>
              <a:t>第二次工革</a:t>
            </a:r>
            <a:endParaRPr lang="zh-CN" altLang="en-US" sz="3600" dirty="0">
              <a:latin typeface="Broadway" panose="04040905080002020502" pitchFamily="82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4437202" y="3265235"/>
            <a:ext cx="0" cy="10159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2"/>
          <p:cNvSpPr txBox="1"/>
          <p:nvPr/>
        </p:nvSpPr>
        <p:spPr>
          <a:xfrm>
            <a:off x="4016095" y="2060649"/>
            <a:ext cx="105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1840</a:t>
            </a:r>
            <a:endParaRPr lang="zh-CN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3935557" y="5330561"/>
            <a:ext cx="2723794" cy="729672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600" dirty="0">
                <a:latin typeface="Broadway" panose="04040905080002020502" pitchFamily="82" charset="0"/>
              </a:rPr>
              <a:t>共产党宣言</a:t>
            </a:r>
            <a:endParaRPr lang="zh-CN" altLang="en-US" sz="3600" dirty="0">
              <a:latin typeface="Broadway" panose="04040905080002020502" pitchFamily="82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5208439" y="4313986"/>
            <a:ext cx="0" cy="10159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2"/>
          <p:cNvSpPr txBox="1"/>
          <p:nvPr/>
        </p:nvSpPr>
        <p:spPr>
          <a:xfrm>
            <a:off x="4772443" y="6076525"/>
            <a:ext cx="105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1848</a:t>
            </a:r>
            <a:endParaRPr lang="zh-CN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6770906" y="5346853"/>
            <a:ext cx="2052745" cy="729672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600" dirty="0">
                <a:latin typeface="Broadway" panose="04040905080002020502" pitchFamily="82" charset="0"/>
              </a:rPr>
              <a:t>十月革命</a:t>
            </a:r>
            <a:endParaRPr lang="zh-CN" altLang="en-US" sz="3600" dirty="0">
              <a:latin typeface="Broadway" panose="04040905080002020502" pitchFamily="82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013944" y="2538479"/>
            <a:ext cx="1524593" cy="729672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600" dirty="0">
                <a:latin typeface="Broadway" panose="04040905080002020502" pitchFamily="82" charset="0"/>
              </a:rPr>
              <a:t>一战</a:t>
            </a:r>
            <a:endParaRPr lang="zh-CN" altLang="en-US" sz="3600" dirty="0">
              <a:latin typeface="Broadway" panose="04040905080002020502" pitchFamily="82" charset="0"/>
            </a:endParaRPr>
          </a:p>
        </p:txBody>
      </p:sp>
      <p:sp>
        <p:nvSpPr>
          <p:cNvPr id="39" name="TextBox 12"/>
          <p:cNvSpPr txBox="1"/>
          <p:nvPr/>
        </p:nvSpPr>
        <p:spPr>
          <a:xfrm>
            <a:off x="6306323" y="2073898"/>
            <a:ext cx="105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1914</a:t>
            </a:r>
            <a:endParaRPr lang="zh-CN" altLang="en-US" sz="2400" dirty="0"/>
          </a:p>
        </p:txBody>
      </p:sp>
      <p:cxnSp>
        <p:nvCxnSpPr>
          <p:cNvPr id="40" name="直接连接符 39"/>
          <p:cNvCxnSpPr/>
          <p:nvPr/>
        </p:nvCxnSpPr>
        <p:spPr>
          <a:xfrm>
            <a:off x="6751560" y="3279943"/>
            <a:ext cx="0" cy="10159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642979" y="4295939"/>
            <a:ext cx="0" cy="10159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2"/>
          <p:cNvSpPr txBox="1"/>
          <p:nvPr/>
        </p:nvSpPr>
        <p:spPr>
          <a:xfrm>
            <a:off x="7354765" y="6034510"/>
            <a:ext cx="105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1917</a:t>
            </a:r>
            <a:endParaRPr lang="zh-CN" altLang="en-US" sz="2400" dirty="0"/>
          </a:p>
        </p:txBody>
      </p:sp>
      <p:sp>
        <p:nvSpPr>
          <p:cNvPr id="44" name="矩形 43"/>
          <p:cNvSpPr/>
          <p:nvPr/>
        </p:nvSpPr>
        <p:spPr>
          <a:xfrm>
            <a:off x="7720752" y="2550271"/>
            <a:ext cx="2115983" cy="729672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600" dirty="0">
                <a:latin typeface="Broadway" panose="04040905080002020502" pitchFamily="82" charset="0"/>
              </a:rPr>
              <a:t>经济危机</a:t>
            </a:r>
            <a:endParaRPr lang="zh-CN" altLang="en-US" sz="3600" dirty="0">
              <a:latin typeface="Broadway" panose="04040905080002020502" pitchFamily="82" charset="0"/>
            </a:endParaRPr>
          </a:p>
        </p:txBody>
      </p:sp>
      <p:sp>
        <p:nvSpPr>
          <p:cNvPr id="45" name="TextBox 12"/>
          <p:cNvSpPr txBox="1"/>
          <p:nvPr/>
        </p:nvSpPr>
        <p:spPr>
          <a:xfrm>
            <a:off x="8404786" y="2081767"/>
            <a:ext cx="105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1929</a:t>
            </a:r>
            <a:endParaRPr lang="zh-CN" altLang="en-US" sz="2400" dirty="0"/>
          </a:p>
        </p:txBody>
      </p:sp>
      <p:cxnSp>
        <p:nvCxnSpPr>
          <p:cNvPr id="46" name="直接连接符 45"/>
          <p:cNvCxnSpPr/>
          <p:nvPr/>
        </p:nvCxnSpPr>
        <p:spPr>
          <a:xfrm>
            <a:off x="8813922" y="3265235"/>
            <a:ext cx="0" cy="10159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8897395" y="5361552"/>
            <a:ext cx="1420746" cy="729672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600" dirty="0">
                <a:latin typeface="Broadway" panose="04040905080002020502" pitchFamily="82" charset="0"/>
              </a:rPr>
              <a:t>二战</a:t>
            </a:r>
            <a:endParaRPr lang="zh-CN" altLang="en-US" sz="3600" dirty="0">
              <a:latin typeface="Broadway" panose="04040905080002020502" pitchFamily="82" charset="0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9557030" y="4307729"/>
            <a:ext cx="0" cy="10159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12"/>
          <p:cNvSpPr txBox="1"/>
          <p:nvPr/>
        </p:nvSpPr>
        <p:spPr>
          <a:xfrm>
            <a:off x="9164992" y="6081717"/>
            <a:ext cx="105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1939</a:t>
            </a:r>
            <a:endParaRPr lang="zh-CN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803564" y="3814618"/>
            <a:ext cx="10353960" cy="848536"/>
          </a:xfrm>
          <a:prstGeom prst="rect">
            <a:avLst/>
          </a:prstGeom>
          <a:solidFill>
            <a:srgbClr val="E5A48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600" dirty="0">
                <a:latin typeface="Broadway" panose="04040905080002020502" pitchFamily="82" charset="0"/>
              </a:rPr>
              <a:t>一定时期的文化一定时期的政治经济的反映</a:t>
            </a:r>
            <a:endParaRPr lang="zh-CN" altLang="en-US" sz="3600" dirty="0">
              <a:latin typeface="Broadway" panose="040409050800020205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9" grpId="0"/>
      <p:bldP spid="30" grpId="0"/>
      <p:bldP spid="31" grpId="0" animBg="1"/>
      <p:bldP spid="33" grpId="0"/>
      <p:bldP spid="34" grpId="0" animBg="1"/>
      <p:bldP spid="36" grpId="0"/>
      <p:bldP spid="37" grpId="0" animBg="1"/>
      <p:bldP spid="38" grpId="0" animBg="1"/>
      <p:bldP spid="39" grpId="0"/>
      <p:bldP spid="42" grpId="0"/>
      <p:bldP spid="44" grpId="0" animBg="1"/>
      <p:bldP spid="45" grpId="0"/>
      <p:bldP spid="47" grpId="0" animBg="1"/>
      <p:bldP spid="49" grpId="0"/>
      <p:bldP spid="6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337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>
            <a:hlinkClick r:id="rId2" action="ppaction://hlinksldjump"/>
          </p:cNvPr>
          <p:cNvSpPr/>
          <p:nvPr/>
        </p:nvSpPr>
        <p:spPr>
          <a:xfrm>
            <a:off x="0" y="-1"/>
            <a:ext cx="12256655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600" dirty="0">
              <a:latin typeface="Broadway" panose="04040905080002020502" pitchFamily="82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7399" y="797509"/>
            <a:ext cx="1068185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755" indent="720090"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革命者把巴威在法庭上的演说印成传单。母亲担当起到塔尼亚去送传单的任务。但在一个小火车站上，她被暗探发现了。最初，她想逃跑，忽然她想道这是给儿子丢脸的可耻行为。于是，她当众把箱子打开，把传单散发给群众，并高声向群众说道：“昨天审判了一批政治犯，里面有个叫符拉索夫的，是我的儿子</a:t>
            </a:r>
            <a:r>
              <a:rPr lang="en-US" altLang="zh-CN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........</a:t>
            </a:r>
            <a:r>
              <a:rPr lang="zh-CN" altLang="en-US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因为他们要向你们诸位传达真理，所以昨天被判了罪！</a:t>
            </a:r>
            <a:r>
              <a:rPr lang="en-US" altLang="zh-CN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.......</a:t>
            </a:r>
            <a:r>
              <a:rPr lang="zh-CN" altLang="en-US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我们一辈子都在劳动，可别人却用我们的血汗来享乐，坐享其成</a:t>
            </a:r>
            <a:r>
              <a:rPr lang="en-US" altLang="zh-CN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.......</a:t>
            </a:r>
            <a:endParaRPr lang="en-US" altLang="zh-CN" sz="28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1755" indent="720090"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这时宪兵冲进来了。宪兵用拳头来阻止母亲的演讲，并且殴打她。母亲用手抓住了门槛，两脚硬撑在地上，高声地喊道：“复活了的心，是不会被杀死的！”“真理是用血的海洋也不能扑来的！”“诸位，团结起来！” </a:t>
            </a:r>
            <a:endParaRPr lang="zh-CN" altLang="en-US" sz="28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1755" indent="720090"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                                                                       </a:t>
            </a:r>
            <a:r>
              <a:rPr lang="en-US" altLang="zh-CN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——《</a:t>
            </a:r>
            <a:r>
              <a:rPr lang="zh-CN" altLang="en-US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母亲</a:t>
            </a:r>
            <a:r>
              <a:rPr lang="en-US" altLang="zh-CN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》</a:t>
            </a:r>
            <a:endParaRPr lang="en-US" altLang="zh-CN" sz="28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854" y="409577"/>
            <a:ext cx="994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四、现代主义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——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荒诞派（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世纪五六十年代）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9963" y="1194668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产生背景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32410" y="1840999"/>
            <a:ext cx="99475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两次世界大战和经济大萧条引发严重的</a:t>
            </a:r>
            <a:r>
              <a:rPr lang="zh-CN" altLang="zh-CN" sz="2800" b="1" dirty="0">
                <a:solidFill>
                  <a:srgbClr val="D467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社会危机</a:t>
            </a:r>
            <a:r>
              <a:rPr lang="zh-CN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，使人们陷入</a:t>
            </a:r>
            <a:r>
              <a:rPr lang="zh-CN" altLang="zh-CN" sz="2800" b="1" dirty="0">
                <a:solidFill>
                  <a:srgbClr val="D467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怀疑、迷茫和苦闷</a:t>
            </a:r>
            <a:r>
              <a:rPr lang="zh-CN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之中。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96635" y="3742240"/>
            <a:ext cx="4886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3.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代表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——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荒诞派戏剧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35545" y="4535225"/>
            <a:ext cx="749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贝克特 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等待戈多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6635" y="2949255"/>
            <a:ext cx="4886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2.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主要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hlinkClick r:id="rId1" action="ppaction://hlinksldjump"/>
              </a:rPr>
              <a:t>流派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>
            <a:spLocks noChangeArrowheads="1"/>
          </p:cNvSpPr>
          <p:nvPr/>
        </p:nvSpPr>
        <p:spPr bwMode="auto">
          <a:xfrm>
            <a:off x="1974849" y="1514067"/>
            <a:ext cx="9032785" cy="46597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象征主义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——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夏尔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·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波德莱尔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恶之花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》</a:t>
            </a:r>
            <a:endParaRPr lang="en-US" altLang="zh-CN" sz="28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表现主义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——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卡夫卡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变形记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》</a:t>
            </a:r>
            <a:endParaRPr lang="en-US" altLang="zh-CN" sz="28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未来主义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——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阿尔多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·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帕拉采斯基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我是谁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》</a:t>
            </a:r>
            <a:endParaRPr lang="en-US" altLang="zh-CN" sz="28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意识流小说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——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普鲁斯特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追忆似水年华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》</a:t>
            </a:r>
            <a:endParaRPr lang="en-US" altLang="zh-CN" sz="28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超现实主义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——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安德烈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·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布勒东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娜嘉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》</a:t>
            </a:r>
            <a:endParaRPr lang="en-US" altLang="zh-CN" sz="28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新小说派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——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萨洛特的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马尔特罗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》</a:t>
            </a:r>
            <a:endParaRPr lang="en-US" altLang="zh-CN" sz="28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“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垮掉的一代”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——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杰克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·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凯鲁亚克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在路上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》</a:t>
            </a:r>
            <a:endParaRPr lang="en-US" altLang="zh-CN" sz="28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荒诞派戏剧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——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贝克多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等待戈多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》</a:t>
            </a:r>
            <a:endParaRPr lang="en-US" altLang="zh-CN" sz="28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“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黑色幽默”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——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约瑟夫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·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海勒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第二十二条军规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》</a:t>
            </a:r>
            <a:endParaRPr lang="en-US" altLang="zh-CN" sz="28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Rectangle 25"/>
          <p:cNvSpPr>
            <a:spLocks noChangeArrowheads="1"/>
          </p:cNvSpPr>
          <p:nvPr/>
        </p:nvSpPr>
        <p:spPr bwMode="auto">
          <a:xfrm>
            <a:off x="855028" y="600711"/>
            <a:ext cx="4916731" cy="6463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rPr>
              <a:t>现代主义文学主要流派 </a:t>
            </a:r>
            <a:endParaRPr lang="zh-CN" alt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" name="椭圆 3">
            <a:hlinkClick r:id="rId1" action="ppaction://hlinksldjump"/>
          </p:cNvPr>
          <p:cNvSpPr/>
          <p:nvPr/>
        </p:nvSpPr>
        <p:spPr>
          <a:xfrm>
            <a:off x="11007634" y="6284074"/>
            <a:ext cx="313509" cy="313509"/>
          </a:xfrm>
          <a:prstGeom prst="ellipse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600" dirty="0">
              <a:latin typeface="Broadway" panose="04040905080002020502" pitchFamily="82" charset="0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8" y="815743"/>
            <a:ext cx="7892686" cy="42613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矩形 2"/>
          <p:cNvSpPr/>
          <p:nvPr/>
        </p:nvSpPr>
        <p:spPr>
          <a:xfrm>
            <a:off x="493671" y="5399228"/>
            <a:ext cx="8023313" cy="12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  <a:buClrTx/>
            </a:pP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	《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等待戈多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》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写两个流浪汉在荒野路边的一棵树下等待戈多，用各种无聊的动作和对白来消磨时光。至于戈多是谁，为什么要等他，剧中没作交代，唯一的主题便是等待。</a:t>
            </a:r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73738" y="963944"/>
            <a:ext cx="337021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方正大黑简体"/>
              </a:rPr>
              <a:t>观点一：戈多与其说是个人，不如说是一种物质、一种渺不可见的希望，或者直接理解为来了后叫人大失所望的明天。人类正是在这种莫名其妙的憧憬中耗尽了自己的生命。</a:t>
            </a:r>
            <a:endParaRPr kumimoji="1"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方正大黑简体"/>
            </a:endParaRPr>
          </a:p>
          <a:p>
            <a:pPr>
              <a:lnSpc>
                <a:spcPct val="90000"/>
              </a:lnSpc>
            </a:pPr>
            <a:endParaRPr kumimoji="1" lang="zh-CN" altLang="en-US" sz="2400" dirty="0">
              <a:latin typeface="黑体" panose="02010609060101010101" pitchFamily="2" charset="-122"/>
              <a:ea typeface="黑体" panose="02010609060101010101" pitchFamily="2" charset="-122"/>
              <a:cs typeface="方正大黑简体"/>
            </a:endParaRPr>
          </a:p>
          <a:p>
            <a:pPr>
              <a:lnSpc>
                <a:spcPct val="90000"/>
              </a:lnSpc>
            </a:pPr>
            <a:r>
              <a:rPr kumimoji="1"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方正大黑简体"/>
              </a:rPr>
              <a:t> 观点二：戈多实际上是一种象征，是现代西方人的精神寄托，是处于困境中的迷惑不安的人们对于未来若有若无的期望。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  <a:cs typeface="方正大黑简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1365" y="4923628"/>
            <a:ext cx="2995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华文仿宋" panose="02010600040101010101" pitchFamily="2" charset="-122"/>
                <a:ea typeface="华文仿宋" panose="02010600040101010101" pitchFamily="2" charset="-122"/>
              </a:rPr>
              <a:t>加缪</a:t>
            </a:r>
            <a:endParaRPr lang="en-US" altLang="zh-CN" sz="36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/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法国作家、哲学家，代表作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《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局外人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》</a:t>
            </a:r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4623582" y="898771"/>
            <a:ext cx="6851242" cy="382222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“荒诞运动，反叛运动，凡此种种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……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其目的是同情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……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即是说，归根到底，是爱。所以，我们在荒诞作品一团漆黑的世界背后，总能看到一个反抗绝望的英雄，或者一个痛苦挣扎的灵魂。”</a:t>
            </a:r>
            <a:endParaRPr lang="en-US" altLang="zh-CN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——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加缪</a:t>
            </a:r>
            <a:endParaRPr lang="zh-CN" altLang="en-US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81" y="711975"/>
            <a:ext cx="2891118" cy="4009017"/>
          </a:xfrm>
          <a:prstGeom prst="rect">
            <a:avLst/>
          </a:prstGeom>
        </p:spPr>
      </p:pic>
      <p:sp>
        <p:nvSpPr>
          <p:cNvPr id="8" name="内容占位符 2"/>
          <p:cNvSpPr txBox="1"/>
          <p:nvPr/>
        </p:nvSpPr>
        <p:spPr>
          <a:xfrm>
            <a:off x="4941328" y="4887045"/>
            <a:ext cx="6215750" cy="145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诺贝尔文学奖评语：</a:t>
            </a:r>
            <a:endParaRPr lang="en-US" altLang="zh-CN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“他那具有新奇形式的小说与戏剧，使现代人从贫困境地中得到振奋。”</a:t>
            </a:r>
            <a:endParaRPr lang="zh-CN" altLang="en-US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854" y="409577"/>
            <a:ext cx="994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四、现代主义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——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荒诞派（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世纪五六十年代）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9963" y="1194668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产生背景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32410" y="1840999"/>
            <a:ext cx="99475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两次世界大战和经济大萧条引发严重的</a:t>
            </a:r>
            <a:r>
              <a:rPr lang="zh-CN" altLang="zh-CN" sz="2800" b="1" dirty="0">
                <a:solidFill>
                  <a:srgbClr val="D467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社会危机</a:t>
            </a:r>
            <a:r>
              <a:rPr lang="zh-CN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，使人们陷入</a:t>
            </a:r>
            <a:r>
              <a:rPr lang="zh-CN" altLang="zh-CN" sz="2800" b="1" dirty="0">
                <a:solidFill>
                  <a:srgbClr val="D467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怀疑、迷茫和苦闷</a:t>
            </a:r>
            <a:r>
              <a:rPr lang="zh-CN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之中。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96635" y="3742240"/>
            <a:ext cx="4886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3.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代表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——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荒诞派戏剧：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57288" y="3724267"/>
            <a:ext cx="4414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贝克特 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等待戈多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6635" y="2949255"/>
            <a:ext cx="4886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2.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主要流派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6635" y="4535225"/>
            <a:ext cx="4886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4.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特点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内容占位符 2"/>
          <p:cNvSpPr txBox="1"/>
          <p:nvPr/>
        </p:nvSpPr>
        <p:spPr>
          <a:xfrm>
            <a:off x="2836135" y="4651840"/>
            <a:ext cx="8584900" cy="16741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反传统、反理性、反戏剧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常用象征、暗喻的手法，以轻松的喜剧形式表达严肃的悲剧主题。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右 1"/>
          <p:cNvSpPr/>
          <p:nvPr/>
        </p:nvSpPr>
        <p:spPr>
          <a:xfrm>
            <a:off x="761999" y="3514438"/>
            <a:ext cx="10926618" cy="175491"/>
          </a:xfrm>
          <a:prstGeom prst="rightArrow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600" dirty="0">
              <a:latin typeface="Broadway" panose="04040905080002020502" pitchFamily="82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1999" y="2539999"/>
            <a:ext cx="2613891" cy="794327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600" dirty="0">
                <a:latin typeface="Broadway" panose="04040905080002020502" pitchFamily="82" charset="0"/>
              </a:rPr>
              <a:t>浪漫主义</a:t>
            </a:r>
            <a:endParaRPr lang="zh-CN" altLang="en-US" sz="3600" dirty="0">
              <a:latin typeface="Broadway" panose="04040905080002020502" pitchFamily="8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91344" y="2549235"/>
            <a:ext cx="2613891" cy="794327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600" dirty="0">
                <a:latin typeface="Broadway" panose="04040905080002020502" pitchFamily="82" charset="0"/>
              </a:rPr>
              <a:t>现实主义</a:t>
            </a:r>
            <a:endParaRPr lang="zh-CN" altLang="en-US" sz="3600" dirty="0">
              <a:latin typeface="Broadway" panose="04040905080002020502" pitchFamily="8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20689" y="2549235"/>
            <a:ext cx="2613891" cy="794327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600" dirty="0">
                <a:latin typeface="Broadway" panose="04040905080002020502" pitchFamily="82" charset="0"/>
              </a:rPr>
              <a:t>革命文学</a:t>
            </a:r>
            <a:endParaRPr lang="zh-CN" altLang="en-US" sz="3600" dirty="0">
              <a:latin typeface="Broadway" panose="04040905080002020502" pitchFamily="82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50034" y="2549235"/>
            <a:ext cx="2613891" cy="794327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600" dirty="0">
                <a:latin typeface="Broadway" panose="04040905080002020502" pitchFamily="82" charset="0"/>
              </a:rPr>
              <a:t>现代主义</a:t>
            </a:r>
            <a:endParaRPr lang="zh-CN" altLang="en-US" sz="3600" dirty="0">
              <a:latin typeface="Broadway" panose="04040905080002020502" pitchFamily="8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2053" y="1156398"/>
            <a:ext cx="2433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在黑暗中渴望光明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81398" y="1156398"/>
            <a:ext cx="2433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在黑暗中审视黑暗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10743" y="1156398"/>
            <a:ext cx="2433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在黑暗中点燃火炬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040088" y="1156398"/>
            <a:ext cx="2433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在废墟上反思存在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25" y="3879277"/>
            <a:ext cx="1786109" cy="24564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239" y="3879277"/>
            <a:ext cx="1831150" cy="2456421"/>
          </a:xfrm>
          <a:prstGeom prst="rect">
            <a:avLst/>
          </a:prstGeom>
        </p:spPr>
      </p:pic>
      <p:pic>
        <p:nvPicPr>
          <p:cNvPr id="15" name="图片 14" descr="托尔斯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537" y="3870041"/>
            <a:ext cx="1711646" cy="243233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" b="9869"/>
          <a:stretch>
            <a:fillRect/>
          </a:stretch>
        </p:blipFill>
        <p:spPr>
          <a:xfrm>
            <a:off x="7052237" y="3879277"/>
            <a:ext cx="1822188" cy="244530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034" y="3879275"/>
            <a:ext cx="1822188" cy="245642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497279" y="203685"/>
            <a:ext cx="703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82654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诗歌、小说与戏剧</a:t>
            </a:r>
            <a:endParaRPr lang="zh-CN" altLang="en-US" sz="4400" dirty="0">
              <a:solidFill>
                <a:srgbClr val="82654E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73410" name="表格 273409"/>
          <p:cNvGraphicFramePr/>
          <p:nvPr>
            <p:custDataLst>
              <p:tags r:id="rId1"/>
            </p:custDataLst>
          </p:nvPr>
        </p:nvGraphicFramePr>
        <p:xfrm>
          <a:off x="1524000" y="762000"/>
          <a:ext cx="8281035" cy="6061075"/>
        </p:xfrm>
        <a:graphic>
          <a:graphicData uri="http://schemas.openxmlformats.org/drawingml/2006/table">
            <a:tbl>
              <a:tblPr/>
              <a:tblGrid>
                <a:gridCol w="1187450"/>
                <a:gridCol w="3889375"/>
                <a:gridCol w="3204210"/>
              </a:tblGrid>
              <a:tr h="577850">
                <a:tc gridSpan="3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3200" b="1">
                          <a:solidFill>
                            <a:srgbClr val="0000FF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rPr>
                        <a:t>19</a:t>
                      </a:r>
                      <a:r>
                        <a:rPr lang="zh-CN" altLang="en-US" sz="3200" b="1" dirty="0">
                          <a:solidFill>
                            <a:srgbClr val="0000FF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rPr>
                        <a:t>世纪以来西方的三大文学流派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944563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  <a:latin typeface="黑体" panose="02010609060101010101" pitchFamily="2" charset="-122"/>
                          <a:ea typeface="黑体" panose="02010609060101010101" pitchFamily="2" charset="-122"/>
                        </a:rPr>
                        <a:t>流派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800" b="1" dirty="0">
                          <a:solidFill>
                            <a:srgbClr val="FF0000"/>
                          </a:solidFill>
                          <a:latin typeface="黑体" panose="02010609060101010101" pitchFamily="2" charset="-122"/>
                          <a:ea typeface="楷体_GB2312" pitchFamily="49" charset="-122"/>
                          <a:sym typeface="+mn-ea"/>
                        </a:rPr>
                        <a:t>特点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黑体" panose="02010609060101010101" pitchFamily="2" charset="-122"/>
                        <a:ea typeface="楷体_GB2312" pitchFamily="49" charset="-122"/>
                        <a:sym typeface="+mn-ea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800" b="1" dirty="0">
                          <a:solidFill>
                            <a:srgbClr val="FF0000"/>
                          </a:solidFill>
                          <a:latin typeface="黑体" panose="02010609060101010101" pitchFamily="2" charset="-122"/>
                          <a:ea typeface="楷体_GB2312" pitchFamily="49" charset="-122"/>
                          <a:sym typeface="+mn-ea"/>
                        </a:rPr>
                        <a:t>背景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黑体" panose="02010609060101010101" pitchFamily="2" charset="-122"/>
                        <a:ea typeface="楷体_GB2312" pitchFamily="49" charset="-122"/>
                        <a:sym typeface="+mn-ea"/>
                      </a:endParaRPr>
                    </a:p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endParaRPr lang="zh-CN" altLang="en-US" sz="2800" b="1" dirty="0">
                        <a:solidFill>
                          <a:srgbClr val="FF0000"/>
                        </a:solidFill>
                        <a:latin typeface="黑体" panose="02010609060101010101" pitchFamily="2" charset="-122"/>
                        <a:ea typeface="楷体_GB2312" pitchFamily="49" charset="-122"/>
                        <a:sym typeface="+mn-ea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3827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endParaRPr lang="zh-CN" altLang="en-US" b="1" dirty="0">
                        <a:solidFill>
                          <a:srgbClr val="0000FF"/>
                        </a:solidFill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黑体" panose="02010609060101010101" pitchFamily="2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endParaRPr lang="zh-CN" altLang="en-US" b="1" dirty="0">
                        <a:solidFill>
                          <a:srgbClr val="0000FF"/>
                        </a:solidFill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11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endParaRPr lang="zh-CN" altLang="en-US" b="1" dirty="0">
                        <a:solidFill>
                          <a:srgbClr val="0000FF"/>
                        </a:solidFill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黑体" panose="02010609060101010101" pitchFamily="2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endParaRPr lang="zh-CN" altLang="en-US" b="1" dirty="0">
                        <a:solidFill>
                          <a:srgbClr val="0000FF"/>
                        </a:solidFill>
                        <a:latin typeface="黑体" panose="02010609060101010101" pitchFamily="2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176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endParaRPr lang="zh-CN" altLang="en-US" b="1" dirty="0">
                        <a:solidFill>
                          <a:srgbClr val="0000FF"/>
                        </a:solidFill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endParaRPr lang="zh-CN" altLang="en-US" sz="3200" b="1" dirty="0">
                        <a:solidFill>
                          <a:srgbClr val="000000"/>
                        </a:solidFill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endParaRPr lang="zh-CN" altLang="en-US" b="1" dirty="0">
                        <a:solidFill>
                          <a:srgbClr val="0000FF"/>
                        </a:solidFill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3444" name="文本框 273443"/>
          <p:cNvSpPr txBox="1"/>
          <p:nvPr/>
        </p:nvSpPr>
        <p:spPr>
          <a:xfrm>
            <a:off x="2721610" y="2261870"/>
            <a:ext cx="3313113" cy="1337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b="1" u="none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１</a:t>
            </a:r>
            <a:r>
              <a:rPr lang="en-US" altLang="zh-CN" b="1" u="none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.</a:t>
            </a:r>
            <a:r>
              <a:rPr lang="zh-CN" altLang="en-US" b="1" u="none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发掘人的感情世界</a:t>
            </a:r>
            <a:r>
              <a:rPr lang="en-US" altLang="zh-CN" b="1" u="none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;</a:t>
            </a:r>
            <a:endParaRPr lang="en-US" altLang="zh-CN" b="1" u="none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buClrTx/>
            </a:pPr>
            <a:r>
              <a:rPr lang="zh-CN" altLang="en-US" b="1" u="none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２</a:t>
            </a:r>
            <a:r>
              <a:rPr lang="en-US" altLang="zh-CN" b="1" u="none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.</a:t>
            </a:r>
            <a:r>
              <a:rPr lang="zh-CN" altLang="en-US" b="1" u="none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想像力丰富的构思和跌宕起伏的情节．</a:t>
            </a:r>
            <a:endParaRPr lang="zh-CN" altLang="en-US" b="1" u="none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spcBef>
                <a:spcPct val="50000"/>
              </a:spcBef>
              <a:buClrTx/>
            </a:pPr>
            <a:r>
              <a:rPr lang="zh-CN" altLang="en-US" sz="1800" b="1" u="none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endParaRPr lang="zh-CN" altLang="en-US" sz="1800" b="1" u="none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3445" name="文本框 273444"/>
          <p:cNvSpPr txBox="1"/>
          <p:nvPr/>
        </p:nvSpPr>
        <p:spPr>
          <a:xfrm>
            <a:off x="2613343" y="3843973"/>
            <a:ext cx="3529012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b="1" u="none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１</a:t>
            </a:r>
            <a:r>
              <a:rPr lang="en-US" altLang="zh-CN" b="1" u="none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.</a:t>
            </a:r>
            <a:r>
              <a:rPr lang="zh-CN" altLang="en-US" b="1" u="none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真实反映社会</a:t>
            </a:r>
            <a:r>
              <a:rPr lang="en-US" altLang="zh-CN" b="1" u="none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, </a:t>
            </a:r>
            <a:r>
              <a:rPr lang="zh-CN" altLang="en-US" b="1" u="none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暴露黑暗，批判现实罪恶． </a:t>
            </a:r>
            <a:endParaRPr lang="zh-CN" altLang="en-US" b="1" u="none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buClrTx/>
            </a:pPr>
            <a:r>
              <a:rPr lang="zh-CN" altLang="en-US" b="1" u="none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２</a:t>
            </a:r>
            <a:r>
              <a:rPr lang="en-US" altLang="zh-CN" b="1" u="none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.</a:t>
            </a:r>
            <a:r>
              <a:rPr lang="zh-CN" altLang="en-US" b="1" u="none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塑造英雄与正面人物</a:t>
            </a:r>
            <a:endParaRPr lang="zh-CN" altLang="en-US" b="1" u="none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73446" name="文本框 273445"/>
          <p:cNvSpPr txBox="1"/>
          <p:nvPr/>
        </p:nvSpPr>
        <p:spPr>
          <a:xfrm>
            <a:off x="2721610" y="5325428"/>
            <a:ext cx="360045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b="1" u="none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１</a:t>
            </a:r>
            <a:r>
              <a:rPr lang="en-US" altLang="zh-CN" b="1" u="none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.</a:t>
            </a:r>
            <a:r>
              <a:rPr lang="zh-CN" altLang="en-US" b="1" u="none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集中表现自我</a:t>
            </a:r>
            <a:endParaRPr lang="zh-CN" altLang="en-US" b="1" u="none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buClrTx/>
            </a:pPr>
            <a:r>
              <a:rPr lang="zh-CN" altLang="en-US" b="1" u="none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２</a:t>
            </a:r>
            <a:r>
              <a:rPr lang="en-US" altLang="zh-CN" b="1" u="none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.</a:t>
            </a:r>
            <a:r>
              <a:rPr lang="zh-CN" altLang="en-US" b="1" u="none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采取反传统的形式，很难理解其中的因果关系。</a:t>
            </a:r>
            <a:endParaRPr lang="zh-CN" altLang="en-US" b="1" u="none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buClrTx/>
            </a:pPr>
            <a:endParaRPr lang="zh-CN" altLang="en-US" u="none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73447" name="文本框 273446"/>
          <p:cNvSpPr txBox="1"/>
          <p:nvPr/>
        </p:nvSpPr>
        <p:spPr>
          <a:xfrm>
            <a:off x="1524000" y="2492375"/>
            <a:ext cx="1403350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  <a:buClrTx/>
            </a:pPr>
            <a:r>
              <a:rPr lang="zh-CN" altLang="en-US" sz="2800" b="1" u="none" dirty="0">
                <a:solidFill>
                  <a:srgbClr val="000099"/>
                </a:solidFill>
                <a:latin typeface="Arial" panose="020B0604020202020204" pitchFamily="34" charset="0"/>
                <a:ea typeface="楷体_GB2312" pitchFamily="49" charset="-122"/>
              </a:rPr>
              <a:t>浪漫主义文学</a:t>
            </a:r>
            <a:endParaRPr lang="zh-CN" altLang="en-US" sz="2800" b="1" u="none" dirty="0">
              <a:solidFill>
                <a:srgbClr val="0000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73448" name="文本框 273447"/>
          <p:cNvSpPr txBox="1"/>
          <p:nvPr/>
        </p:nvSpPr>
        <p:spPr>
          <a:xfrm>
            <a:off x="1487488" y="4002088"/>
            <a:ext cx="1331912" cy="1599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 u="none" dirty="0">
                <a:solidFill>
                  <a:srgbClr val="000099"/>
                </a:solidFill>
                <a:latin typeface="Arial" panose="020B0604020202020204" pitchFamily="34" charset="0"/>
                <a:ea typeface="楷体_GB2312" pitchFamily="49" charset="-122"/>
              </a:rPr>
              <a:t>现实主义文学</a:t>
            </a:r>
            <a:endParaRPr lang="zh-CN" altLang="en-US" sz="2800" b="1" u="none" dirty="0">
              <a:solidFill>
                <a:srgbClr val="0000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spcBef>
                <a:spcPct val="50000"/>
              </a:spcBef>
              <a:buClrTx/>
            </a:pPr>
            <a:endParaRPr lang="zh-CN" altLang="en-US" sz="2800" u="none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73449" name="文本框 273448"/>
          <p:cNvSpPr txBox="1"/>
          <p:nvPr/>
        </p:nvSpPr>
        <p:spPr>
          <a:xfrm>
            <a:off x="1524000" y="5507038"/>
            <a:ext cx="1331913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  <a:buClrTx/>
            </a:pPr>
            <a:r>
              <a:rPr lang="zh-CN" altLang="en-US" sz="2800" b="1" u="none" dirty="0">
                <a:solidFill>
                  <a:srgbClr val="000099"/>
                </a:solidFill>
                <a:latin typeface="Arial" panose="020B0604020202020204" pitchFamily="34" charset="0"/>
                <a:ea typeface="楷体_GB2312" pitchFamily="49" charset="-122"/>
              </a:rPr>
              <a:t>现代主义文学</a:t>
            </a:r>
            <a:endParaRPr lang="zh-CN" altLang="en-US" sz="2800" b="1" u="none" dirty="0">
              <a:solidFill>
                <a:srgbClr val="0000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73453" name="文本框 273452">
            <a:hlinkClick r:id="" action="ppaction://noaction"/>
          </p:cNvPr>
          <p:cNvSpPr txBox="1"/>
          <p:nvPr/>
        </p:nvSpPr>
        <p:spPr>
          <a:xfrm>
            <a:off x="6674485" y="2366010"/>
            <a:ext cx="263588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b="1" u="none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18</a:t>
            </a:r>
            <a:r>
              <a:rPr lang="zh-CN" altLang="en-US" b="1" u="none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后</a:t>
            </a:r>
            <a:r>
              <a:rPr lang="en-US" altLang="zh-CN" b="1" u="none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——19</a:t>
            </a:r>
            <a:r>
              <a:rPr lang="zh-CN" altLang="en-US" b="1" u="none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世纪；对</a:t>
            </a:r>
            <a:r>
              <a:rPr lang="en-US" altLang="zh-CN" b="1" u="none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“</a:t>
            </a:r>
            <a:r>
              <a:rPr lang="zh-CN" altLang="en-US" b="1" u="none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理性王国”失望，寻找精神寄托</a:t>
            </a:r>
            <a:endParaRPr lang="zh-CN" altLang="en-US" b="1" u="none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73454" name="文本框 273453">
            <a:hlinkClick r:id="" action="ppaction://noaction"/>
          </p:cNvPr>
          <p:cNvSpPr txBox="1"/>
          <p:nvPr/>
        </p:nvSpPr>
        <p:spPr>
          <a:xfrm>
            <a:off x="6674485" y="3836670"/>
            <a:ext cx="2437130" cy="1060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buClrTx/>
            </a:pPr>
            <a:r>
              <a:rPr lang="en-US" altLang="zh-CN" b="1" u="none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19</a:t>
            </a:r>
            <a:r>
              <a:rPr lang="zh-CN" altLang="en-US" b="1" u="none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中；</a:t>
            </a:r>
            <a:r>
              <a:rPr lang="zh-CN" altLang="en-US" b="1" u="none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工业革命后社会矛盾尖锐</a:t>
            </a:r>
            <a:endParaRPr lang="zh-CN" altLang="en-US" b="1" u="none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>
              <a:spcBef>
                <a:spcPct val="50000"/>
              </a:spcBef>
              <a:buClrTx/>
            </a:pPr>
            <a:endParaRPr lang="zh-CN" altLang="en-US" b="1" u="none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73455" name="文本框 273454">
            <a:hlinkClick r:id="" action="ppaction://noaction"/>
          </p:cNvPr>
          <p:cNvSpPr txBox="1"/>
          <p:nvPr/>
        </p:nvSpPr>
        <p:spPr>
          <a:xfrm>
            <a:off x="6673850" y="5325745"/>
            <a:ext cx="2964815" cy="1060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en-US" altLang="zh-CN" b="1" u="none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20</a:t>
            </a:r>
            <a:r>
              <a:rPr lang="zh-CN" altLang="en-US" b="1" u="none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世纪；</a:t>
            </a:r>
            <a:r>
              <a:rPr lang="zh-CN" altLang="en-US" b="1" u="none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两次大战、经济危机、社会问题</a:t>
            </a:r>
            <a:endParaRPr lang="zh-CN" altLang="en-US" b="1" u="none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>
              <a:spcBef>
                <a:spcPct val="50000"/>
              </a:spcBef>
              <a:buClrTx/>
            </a:pPr>
            <a:endParaRPr lang="zh-CN" altLang="en-US" b="1" u="none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73460" name="文本框 273459"/>
          <p:cNvSpPr txBox="1"/>
          <p:nvPr/>
        </p:nvSpPr>
        <p:spPr>
          <a:xfrm>
            <a:off x="8904288" y="188913"/>
            <a:ext cx="64262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u="sng" dirty="0">
                <a:solidFill>
                  <a:srgbClr val="0000FF"/>
                </a:solidFill>
                <a:latin typeface="Times New Roman" panose="02020603050405020304" pitchFamily="18" charset="0"/>
                <a:ea typeface="萝莉体 第二版" pitchFamily="2" charset="-122"/>
              </a:rPr>
              <a:t>重点</a:t>
            </a:r>
            <a:endParaRPr lang="zh-CN" altLang="en-US" b="1" u="sng" dirty="0">
              <a:solidFill>
                <a:srgbClr val="0000FF"/>
              </a:solidFill>
              <a:latin typeface="Times New Roman" panose="02020603050405020304" pitchFamily="18" charset="0"/>
              <a:ea typeface="萝莉体 第二版" pitchFamily="2" charset="-122"/>
            </a:endParaRPr>
          </a:p>
        </p:txBody>
      </p:sp>
      <p:sp>
        <p:nvSpPr>
          <p:cNvPr id="12292" name="文本框 12291"/>
          <p:cNvSpPr txBox="1"/>
          <p:nvPr/>
        </p:nvSpPr>
        <p:spPr>
          <a:xfrm>
            <a:off x="1795462" y="18415"/>
            <a:ext cx="4737418" cy="76835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rgbClr val="FFFF00">
                <a:alpha val="50000"/>
              </a:srgbClr>
            </a:outerShdw>
          </a:effectLst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4400" b="1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合作探究</a:t>
            </a:r>
            <a:endParaRPr lang="zh-CN" altLang="en-US" sz="4400" b="1" dirty="0">
              <a:solidFill>
                <a:srgbClr val="0000CC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46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3446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46">
                                            <p:txEl>
                                              <p:charRg st="9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3446">
                                            <p:txEl>
                                              <p:charRg st="9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55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3455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46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4159075" y="4954717"/>
            <a:ext cx="4013728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莫里哀</a:t>
            </a:r>
            <a:r>
              <a:rPr lang="en-US" altLang="zh-CN" sz="2400" dirty="0">
                <a:latin typeface="+mn-ea"/>
              </a:rPr>
              <a:t>《</a:t>
            </a:r>
            <a:r>
              <a:rPr lang="zh-CN" altLang="en-US" sz="2400" dirty="0">
                <a:latin typeface="+mn-ea"/>
              </a:rPr>
              <a:t>伪君子</a:t>
            </a:r>
            <a:r>
              <a:rPr lang="en-US" altLang="zh-CN" sz="2400" dirty="0">
                <a:latin typeface="+mn-ea"/>
              </a:rPr>
              <a:t>》</a:t>
            </a:r>
            <a:endParaRPr lang="en-US" altLang="zh-CN" sz="24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拉</a:t>
            </a:r>
            <a:r>
              <a:rPr lang="en-US" altLang="zh-CN" sz="2400" dirty="0">
                <a:latin typeface="+mn-ea"/>
              </a:rPr>
              <a:t>·</a:t>
            </a:r>
            <a:r>
              <a:rPr lang="zh-CN" altLang="en-US" sz="2400" dirty="0">
                <a:latin typeface="+mn-ea"/>
              </a:rPr>
              <a:t>封丹</a:t>
            </a:r>
            <a:r>
              <a:rPr lang="en-US" altLang="zh-CN" sz="2400" dirty="0">
                <a:latin typeface="+mn-ea"/>
              </a:rPr>
              <a:t>《</a:t>
            </a:r>
            <a:r>
              <a:rPr lang="zh-CN" altLang="en-US" sz="2400" dirty="0">
                <a:latin typeface="+mn-ea"/>
              </a:rPr>
              <a:t>寓言诗</a:t>
            </a:r>
            <a:r>
              <a:rPr lang="en-US" altLang="zh-CN" sz="2400" dirty="0">
                <a:latin typeface="+mn-ea"/>
              </a:rPr>
              <a:t>》</a:t>
            </a:r>
            <a:endParaRPr lang="en-US" altLang="zh-CN" sz="2400" dirty="0">
              <a:latin typeface="+mn-ea"/>
            </a:endParaRP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428062" y="4954718"/>
            <a:ext cx="4222451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薄迦丘</a:t>
            </a:r>
            <a:r>
              <a:rPr lang="en-US" altLang="zh-CN" sz="2400" dirty="0">
                <a:latin typeface="+mn-ea"/>
              </a:rPr>
              <a:t>《</a:t>
            </a:r>
            <a:r>
              <a:rPr lang="zh-CN" altLang="en-US" sz="2400" dirty="0">
                <a:latin typeface="+mn-ea"/>
              </a:rPr>
              <a:t>十日谈</a:t>
            </a:r>
            <a:r>
              <a:rPr lang="en-US" altLang="zh-CN" sz="2400" dirty="0">
                <a:latin typeface="+mn-ea"/>
              </a:rPr>
              <a:t>》</a:t>
            </a:r>
            <a:endParaRPr lang="en-US" altLang="zh-CN" sz="24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莎士比亚</a:t>
            </a:r>
            <a:r>
              <a:rPr lang="en-US" altLang="zh-CN" sz="2400" dirty="0">
                <a:latin typeface="+mn-ea"/>
              </a:rPr>
              <a:t>《</a:t>
            </a:r>
            <a:r>
              <a:rPr lang="zh-CN" altLang="en-US" sz="2400" dirty="0">
                <a:latin typeface="+mn-ea"/>
              </a:rPr>
              <a:t>哈姆雷特</a:t>
            </a:r>
            <a:r>
              <a:rPr lang="en-US" altLang="zh-CN" sz="2400" dirty="0">
                <a:latin typeface="+mn-ea"/>
              </a:rPr>
              <a:t>》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9" name="Text Box 9"/>
          <p:cNvSpPr txBox="1">
            <a:spLocks noChangeArrowheads="1"/>
          </p:cNvSpPr>
          <p:nvPr/>
        </p:nvSpPr>
        <p:spPr bwMode="auto">
          <a:xfrm>
            <a:off x="7645608" y="4954718"/>
            <a:ext cx="4385439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孟德斯鸠</a:t>
            </a:r>
            <a:r>
              <a:rPr lang="en-US" altLang="zh-CN" sz="2400" dirty="0">
                <a:latin typeface="+mn-ea"/>
              </a:rPr>
              <a:t>《</a:t>
            </a:r>
            <a:r>
              <a:rPr lang="zh-CN" altLang="en-US" sz="2400" dirty="0">
                <a:latin typeface="+mn-ea"/>
              </a:rPr>
              <a:t>波斯人信札</a:t>
            </a:r>
            <a:r>
              <a:rPr lang="en-US" altLang="zh-CN" sz="2400" dirty="0">
                <a:latin typeface="+mn-ea"/>
              </a:rPr>
              <a:t>》</a:t>
            </a:r>
            <a:endParaRPr lang="en-US" altLang="zh-CN" sz="24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伏尔泰</a:t>
            </a:r>
            <a:r>
              <a:rPr lang="en-US" altLang="zh-CN" sz="2400" dirty="0">
                <a:latin typeface="+mn-ea"/>
              </a:rPr>
              <a:t>《</a:t>
            </a:r>
            <a:r>
              <a:rPr lang="zh-CN" altLang="en-US" sz="2400" dirty="0">
                <a:latin typeface="+mn-ea"/>
              </a:rPr>
              <a:t>老实人</a:t>
            </a:r>
            <a:r>
              <a:rPr lang="en-US" altLang="zh-CN" sz="2400" dirty="0">
                <a:latin typeface="+mn-ea"/>
              </a:rPr>
              <a:t>》</a:t>
            </a:r>
            <a:endParaRPr lang="en-US" altLang="zh-CN" sz="2400" dirty="0">
              <a:latin typeface="+mn-ea"/>
            </a:endParaRPr>
          </a:p>
        </p:txBody>
      </p:sp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3715005" y="749246"/>
            <a:ext cx="528767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西方文学发展历程</a:t>
            </a:r>
            <a:endParaRPr lang="zh-CN" altLang="en-US" sz="4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283511" y="2068040"/>
            <a:ext cx="2511552" cy="2511552"/>
          </a:xfrm>
          <a:prstGeom prst="ellipse">
            <a:avLst/>
          </a:prstGeom>
          <a:solidFill>
            <a:srgbClr val="E5A48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4886406" y="2068040"/>
            <a:ext cx="2511552" cy="2511552"/>
          </a:xfrm>
          <a:prstGeom prst="ellipse">
            <a:avLst/>
          </a:prstGeom>
          <a:solidFill>
            <a:srgbClr val="E5A48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489302" y="2068040"/>
            <a:ext cx="2511552" cy="2511552"/>
          </a:xfrm>
          <a:prstGeom prst="ellipse">
            <a:avLst/>
          </a:prstGeom>
          <a:solidFill>
            <a:srgbClr val="E5A48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570206" y="3270838"/>
            <a:ext cx="19381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人文主义文学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256824" y="3270838"/>
            <a:ext cx="18182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古典主义文学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925256" y="338835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启蒙文学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672609" y="2443168"/>
            <a:ext cx="18357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14-16</a:t>
            </a:r>
            <a:r>
              <a:rPr lang="zh-CN" altLang="en-US" sz="32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</a:t>
            </a:r>
            <a:endParaRPr lang="zh-CN" altLang="en-US" sz="32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500533" y="2443168"/>
            <a:ext cx="13308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17</a:t>
            </a:r>
            <a:r>
              <a:rPr lang="zh-CN" altLang="en-US" sz="32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</a:t>
            </a:r>
            <a:endParaRPr lang="zh-CN" altLang="en-US" sz="32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081274" y="2443166"/>
            <a:ext cx="1327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18</a:t>
            </a:r>
            <a:r>
              <a:rPr lang="zh-CN" altLang="en-US" sz="32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</a:t>
            </a:r>
            <a:endParaRPr lang="zh-CN" altLang="en-US" sz="32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283511" y="3159667"/>
            <a:ext cx="2511552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4910163" y="3159667"/>
            <a:ext cx="2511552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8489302" y="3156619"/>
            <a:ext cx="2511552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9" grpId="0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74976" y="2156393"/>
            <a:ext cx="3621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世纪末至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世纪中期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74977" y="3225173"/>
            <a:ext cx="3883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世纪中叶至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世纪初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74978" y="5362734"/>
            <a:ext cx="3883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世纪五六十年代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19497" y="2064061"/>
            <a:ext cx="3511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浪漫主义文学</a:t>
            </a:r>
            <a:endParaRPr lang="zh-CN" altLang="en-US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19496" y="3132841"/>
            <a:ext cx="450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现实主义文学</a:t>
            </a:r>
            <a:endParaRPr lang="zh-CN" altLang="en-US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19496" y="4201621"/>
            <a:ext cx="450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无产阶级革命文学</a:t>
            </a:r>
            <a:endParaRPr lang="zh-CN" altLang="en-US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19496" y="5270402"/>
            <a:ext cx="450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现代主义（荒诞派）</a:t>
            </a:r>
            <a:endParaRPr lang="zh-CN" altLang="en-US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5062" y="850657"/>
            <a:ext cx="5825523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世纪以来的文学、戏剧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701321" y="2335855"/>
            <a:ext cx="0" cy="3580876"/>
          </a:xfrm>
          <a:prstGeom prst="straightConnector1">
            <a:avLst/>
          </a:prstGeom>
          <a:ln w="76200">
            <a:solidFill>
              <a:srgbClr val="E5A4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474975" y="4293953"/>
            <a:ext cx="3883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世纪末到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854" y="437286"/>
            <a:ext cx="882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一、浪漫主义文学（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18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世纪末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--19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世纪中期） 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内容占位符 2"/>
          <p:cNvSpPr txBox="1"/>
          <p:nvPr/>
        </p:nvSpPr>
        <p:spPr>
          <a:xfrm>
            <a:off x="775854" y="1713951"/>
            <a:ext cx="6788728" cy="426197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320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“有一种人的灵魂动荡而且燃着火焰，它不愿在自己狭隘的躯壳里居停，却总喜欢作非分的幻想和憧憬</a:t>
            </a:r>
            <a:r>
              <a:rPr lang="en-US" altLang="zh-CN" sz="3200" dirty="0">
                <a:latin typeface="华文仿宋" panose="02010600040101010101" pitchFamily="2" charset="-122"/>
                <a:ea typeface="华文仿宋" panose="02010600040101010101" pitchFamily="2" charset="-122"/>
              </a:rPr>
              <a:t>……</a:t>
            </a:r>
            <a:r>
              <a:rPr lang="zh-CN" altLang="en-US" sz="3200" dirty="0">
                <a:latin typeface="华文仿宋" panose="02010600040101010101" pitchFamily="2" charset="-122"/>
                <a:ea typeface="华文仿宋" panose="02010600040101010101" pitchFamily="2" charset="-122"/>
              </a:rPr>
              <a:t>这种心灵深处的热狂，正是他和他的同病者们不可救药的致命伤。”</a:t>
            </a:r>
            <a:endParaRPr lang="en-US" altLang="zh-CN" sz="32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3200" dirty="0">
                <a:latin typeface="华文仿宋" panose="02010600040101010101" pitchFamily="2" charset="-122"/>
                <a:ea typeface="华文仿宋" panose="02010600040101010101" pitchFamily="2" charset="-122"/>
              </a:rPr>
              <a:t>——《</a:t>
            </a:r>
            <a:r>
              <a:rPr lang="zh-CN" altLang="en-US" sz="3200" dirty="0">
                <a:latin typeface="华文仿宋" panose="02010600040101010101" pitchFamily="2" charset="-122"/>
                <a:ea typeface="华文仿宋" panose="02010600040101010101" pitchFamily="2" charset="-122"/>
              </a:rPr>
              <a:t>恰尔德</a:t>
            </a:r>
            <a:r>
              <a:rPr lang="en-US" altLang="zh-CN" sz="3200" dirty="0">
                <a:latin typeface="华文仿宋" panose="02010600040101010101" pitchFamily="2" charset="-122"/>
                <a:ea typeface="华文仿宋" panose="02010600040101010101" pitchFamily="2" charset="-122"/>
              </a:rPr>
              <a:t>·</a:t>
            </a:r>
            <a:r>
              <a:rPr lang="zh-CN" altLang="en-US" sz="3200" dirty="0">
                <a:latin typeface="华文仿宋" panose="02010600040101010101" pitchFamily="2" charset="-122"/>
                <a:ea typeface="华文仿宋" panose="02010600040101010101" pitchFamily="2" charset="-122"/>
              </a:rPr>
              <a:t>哈洛尔德游记</a:t>
            </a:r>
            <a:r>
              <a:rPr lang="en-US" altLang="zh-CN" sz="3200" dirty="0">
                <a:latin typeface="华文仿宋" panose="02010600040101010101" pitchFamily="2" charset="-122"/>
                <a:ea typeface="华文仿宋" panose="02010600040101010101" pitchFamily="2" charset="-122"/>
              </a:rPr>
              <a:t>》</a:t>
            </a:r>
            <a:r>
              <a:rPr lang="zh-CN" altLang="en-US" sz="3200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endParaRPr lang="zh-CN" altLang="en-US" sz="32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808" y="1635158"/>
            <a:ext cx="3213545" cy="44195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071175" y="1448560"/>
            <a:ext cx="482074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r">
              <a:spcAft>
                <a:spcPts val="0"/>
              </a:spcAft>
            </a:pPr>
            <a:r>
              <a:rPr lang="zh-CN" altLang="zh-CN" sz="2800" kern="100" dirty="0">
                <a:latin typeface="楷体" panose="02010609060101010101" pitchFamily="49" charset="-122"/>
                <a:ea typeface="楷体" panose="02010609060101010101" pitchFamily="49" charset="-122"/>
              </a:rPr>
              <a:t>（在工业革命中）虽然按人口平均的收入有了明显的提高，可是富人的收益要明显地大于穷人。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zh-CN" sz="2800" kern="100" dirty="0">
                <a:latin typeface="楷体" panose="02010609060101010101" pitchFamily="49" charset="-122"/>
                <a:ea typeface="楷体" panose="02010609060101010101" pitchFamily="49" charset="-122"/>
              </a:rPr>
              <a:t>拿手织机织工来说，他们在拿破仑战争的早期年代里（工业革命刚刚开始时）境况不错，可是后来无论是他们的工资还是就业机会都急剧恶化。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</a:rPr>
              <a:t>                                                              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</a:rPr>
              <a:t>—— A·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</a:rPr>
              <a:t>勃里格斯《英国社会史》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5854" y="437286"/>
            <a:ext cx="882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一、浪漫主义文学（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18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世纪末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--19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世纪中期） 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9963" y="1194668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产生背景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1539864" y="1942814"/>
            <a:ext cx="5350463" cy="35066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经济：工业革命的进行。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政治：波澜壮阔的资产阶级革命与改革。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思想：启蒙思想家描绘的理性王国并未实现，人们普遍失望。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31244" y="5646300"/>
            <a:ext cx="101893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“和启蒙学者的华美语言比起来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 ‘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理性的胜利’建立起来的社会制度和政治制度竟是一幅令人极度失望的讽刺画。”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" t="2741" r="1959" b="12529"/>
          <a:stretch>
            <a:fillRect/>
          </a:stretch>
        </p:blipFill>
        <p:spPr bwMode="auto">
          <a:xfrm>
            <a:off x="7508731" y="1592110"/>
            <a:ext cx="3945636" cy="27824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6" b="14141"/>
          <a:stretch>
            <a:fillRect/>
          </a:stretch>
        </p:blipFill>
        <p:spPr bwMode="auto">
          <a:xfrm>
            <a:off x="7983011" y="2723441"/>
            <a:ext cx="3945635" cy="27260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854" y="437286"/>
            <a:ext cx="882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一、浪漫主义文学（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18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世纪末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--19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世纪中期） 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9963" y="1194668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2.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代表作家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48" y="1952049"/>
            <a:ext cx="3213545" cy="44195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8" t="7822" r="14437" b="19644"/>
          <a:stretch>
            <a:fillRect/>
          </a:stretch>
        </p:blipFill>
        <p:spPr>
          <a:xfrm>
            <a:off x="8000950" y="1840999"/>
            <a:ext cx="3416047" cy="441956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46221" y="1952049"/>
            <a:ext cx="2913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3F3F3F"/>
                </a:solidFill>
                <a:latin typeface="Helvetica" panose="020B0604020202020204" pitchFamily="34" charset="0"/>
              </a:rPr>
              <a:t>乔治</a:t>
            </a:r>
            <a:r>
              <a:rPr lang="en-US" altLang="zh-CN" sz="2400" b="1" dirty="0">
                <a:solidFill>
                  <a:srgbClr val="3F3F3F"/>
                </a:solidFill>
                <a:latin typeface="Helvetica" panose="020B0604020202020204" pitchFamily="34" charset="0"/>
              </a:rPr>
              <a:t>·</a:t>
            </a:r>
            <a:r>
              <a:rPr lang="zh-CN" altLang="en-US" sz="2400" b="1" dirty="0">
                <a:solidFill>
                  <a:srgbClr val="3F3F3F"/>
                </a:solidFill>
                <a:latin typeface="Helvetica" panose="020B0604020202020204" pitchFamily="34" charset="0"/>
              </a:rPr>
              <a:t>戈登</a:t>
            </a:r>
            <a:r>
              <a:rPr lang="en-US" altLang="zh-CN" sz="2400" b="1" dirty="0">
                <a:solidFill>
                  <a:srgbClr val="3F3F3F"/>
                </a:solidFill>
                <a:latin typeface="Helvetica" panose="020B0604020202020204" pitchFamily="34" charset="0"/>
              </a:rPr>
              <a:t>·</a:t>
            </a:r>
            <a:r>
              <a:rPr lang="zh-CN" altLang="en-US" sz="2400" b="1" dirty="0">
                <a:solidFill>
                  <a:srgbClr val="D46730"/>
                </a:solidFill>
                <a:latin typeface="Helvetica" panose="020B0604020202020204" pitchFamily="34" charset="0"/>
              </a:rPr>
              <a:t>拜伦</a:t>
            </a:r>
            <a:endParaRPr lang="en-US" altLang="zh-CN" sz="2400" b="1" dirty="0">
              <a:solidFill>
                <a:srgbClr val="D46730"/>
              </a:solidFill>
              <a:latin typeface="Helvetica" panose="020B0604020202020204" pitchFamily="34" charset="0"/>
            </a:endParaRPr>
          </a:p>
          <a:p>
            <a:pPr algn="ctr"/>
            <a:r>
              <a:rPr lang="en-US" altLang="zh-CN" sz="2400" b="1" dirty="0">
                <a:solidFill>
                  <a:srgbClr val="3F3F3F"/>
                </a:solidFill>
                <a:latin typeface="Helvetica" panose="020B0604020202020204" pitchFamily="34" charset="0"/>
              </a:rPr>
              <a:t>George Gordon Byron</a:t>
            </a:r>
            <a:endParaRPr lang="en-US" altLang="zh-CN" sz="2400" b="1" dirty="0">
              <a:solidFill>
                <a:srgbClr val="3F3F3F"/>
              </a:solidFill>
              <a:latin typeface="Helvetica" panose="020B0604020202020204" pitchFamily="34" charset="0"/>
            </a:endParaRPr>
          </a:p>
          <a:p>
            <a:pPr algn="ctr"/>
            <a:r>
              <a:rPr lang="en-US" altLang="zh-CN" sz="2400" b="1" dirty="0">
                <a:solidFill>
                  <a:srgbClr val="3F3F3F"/>
                </a:solidFill>
                <a:latin typeface="Helvetica" panose="020B0604020202020204" pitchFamily="34" charset="0"/>
              </a:rPr>
              <a:t>《</a:t>
            </a:r>
            <a:r>
              <a:rPr lang="zh-CN" altLang="en-US" sz="2400" b="1" dirty="0">
                <a:solidFill>
                  <a:srgbClr val="3F3F3F"/>
                </a:solidFill>
                <a:latin typeface="Helvetica" panose="020B0604020202020204" pitchFamily="34" charset="0"/>
              </a:rPr>
              <a:t>恰尔德</a:t>
            </a:r>
            <a:r>
              <a:rPr lang="en-US" altLang="zh-CN" sz="2400" b="1" dirty="0">
                <a:solidFill>
                  <a:srgbClr val="3F3F3F"/>
                </a:solidFill>
                <a:latin typeface="Helvetica" panose="020B0604020202020204" pitchFamily="34" charset="0"/>
              </a:rPr>
              <a:t>·</a:t>
            </a:r>
            <a:r>
              <a:rPr lang="zh-CN" altLang="en-US" sz="2400" b="1" dirty="0">
                <a:solidFill>
                  <a:srgbClr val="3F3F3F"/>
                </a:solidFill>
                <a:latin typeface="Helvetica" panose="020B0604020202020204" pitchFamily="34" charset="0"/>
              </a:rPr>
              <a:t>哈罗德游记</a:t>
            </a:r>
            <a:r>
              <a:rPr lang="en-US" altLang="zh-CN" sz="2400" b="1" dirty="0">
                <a:solidFill>
                  <a:srgbClr val="3F3F3F"/>
                </a:solidFill>
                <a:latin typeface="Helvetica" panose="020B0604020202020204" pitchFamily="34" charset="0"/>
              </a:rPr>
              <a:t>》</a:t>
            </a:r>
            <a:endParaRPr lang="en-US" altLang="zh-CN" sz="2400" b="1" dirty="0">
              <a:solidFill>
                <a:srgbClr val="3F3F3F"/>
              </a:solidFill>
              <a:latin typeface="Helvetica" panose="020B0604020202020204" pitchFamily="34" charset="0"/>
            </a:endParaRPr>
          </a:p>
          <a:p>
            <a:pPr algn="ctr"/>
            <a:r>
              <a:rPr lang="en-US" altLang="zh-CN" sz="2400" b="1" dirty="0">
                <a:solidFill>
                  <a:srgbClr val="3F3F3F"/>
                </a:solidFill>
                <a:latin typeface="Helvetica" panose="020B0604020202020204" pitchFamily="34" charset="0"/>
              </a:rPr>
              <a:t>《</a:t>
            </a:r>
            <a:r>
              <a:rPr lang="zh-CN" altLang="en-US" sz="2400" b="1" dirty="0">
                <a:solidFill>
                  <a:srgbClr val="3F3F3F"/>
                </a:solidFill>
                <a:latin typeface="Helvetica" panose="020B0604020202020204" pitchFamily="34" charset="0"/>
              </a:rPr>
              <a:t>唐璜</a:t>
            </a:r>
            <a:r>
              <a:rPr lang="en-US" altLang="zh-CN" sz="2400" b="1" dirty="0">
                <a:solidFill>
                  <a:srgbClr val="3F3F3F"/>
                </a:solidFill>
                <a:latin typeface="Helvetica" panose="020B0604020202020204" pitchFamily="34" charset="0"/>
              </a:rPr>
              <a:t>》</a:t>
            </a:r>
            <a:endParaRPr lang="zh-CN" altLang="en-US" sz="2400" b="1" dirty="0">
              <a:solidFill>
                <a:srgbClr val="3F3F3F"/>
              </a:solidFill>
              <a:latin typeface="Helvetica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50842" y="4801950"/>
            <a:ext cx="23705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3F3F3F"/>
                </a:solidFill>
                <a:latin typeface="Helvetica" panose="020B0604020202020204" pitchFamily="34" charset="0"/>
              </a:rPr>
              <a:t>珀西</a:t>
            </a:r>
            <a:r>
              <a:rPr lang="en-US" altLang="zh-CN" sz="2400" b="1" dirty="0">
                <a:solidFill>
                  <a:srgbClr val="3F3F3F"/>
                </a:solidFill>
                <a:latin typeface="Helvetica" panose="020B0604020202020204" pitchFamily="34" charset="0"/>
              </a:rPr>
              <a:t>·</a:t>
            </a:r>
            <a:r>
              <a:rPr lang="zh-CN" altLang="en-US" sz="2400" b="1" dirty="0">
                <a:solidFill>
                  <a:srgbClr val="3F3F3F"/>
                </a:solidFill>
                <a:latin typeface="Helvetica" panose="020B0604020202020204" pitchFamily="34" charset="0"/>
              </a:rPr>
              <a:t>比西</a:t>
            </a:r>
            <a:r>
              <a:rPr lang="en-US" altLang="zh-CN" sz="2400" b="1" dirty="0">
                <a:solidFill>
                  <a:srgbClr val="3F3F3F"/>
                </a:solidFill>
                <a:latin typeface="Helvetica" panose="020B0604020202020204" pitchFamily="34" charset="0"/>
              </a:rPr>
              <a:t>·</a:t>
            </a:r>
            <a:r>
              <a:rPr lang="zh-CN" altLang="en-US" sz="2400" b="1" dirty="0">
                <a:solidFill>
                  <a:srgbClr val="D46730"/>
                </a:solidFill>
                <a:latin typeface="Helvetica" panose="020B0604020202020204" pitchFamily="34" charset="0"/>
              </a:rPr>
              <a:t>雪莱</a:t>
            </a:r>
            <a:endParaRPr lang="en-US" altLang="zh-CN" sz="2400" b="1" dirty="0">
              <a:solidFill>
                <a:srgbClr val="D46730"/>
              </a:solidFill>
              <a:latin typeface="Helvetica" panose="020B0604020202020204" pitchFamily="34" charset="0"/>
            </a:endParaRPr>
          </a:p>
          <a:p>
            <a:pPr algn="ctr"/>
            <a:r>
              <a:rPr lang="en-US" altLang="zh-CN" sz="2400" b="1" dirty="0">
                <a:solidFill>
                  <a:srgbClr val="3F3F3F"/>
                </a:solidFill>
                <a:latin typeface="Helvetica" panose="020B0604020202020204" pitchFamily="34" charset="0"/>
              </a:rPr>
              <a:t>Percy Bysshe Shelley</a:t>
            </a:r>
            <a:endParaRPr lang="en-US" altLang="zh-CN" sz="2400" b="1" dirty="0">
              <a:solidFill>
                <a:srgbClr val="3F3F3F"/>
              </a:solidFill>
              <a:latin typeface="Helvetica" panose="020B0604020202020204" pitchFamily="34" charset="0"/>
            </a:endParaRPr>
          </a:p>
          <a:p>
            <a:pPr algn="ctr"/>
            <a:r>
              <a:rPr lang="en-US" altLang="zh-CN" sz="2400" b="1" dirty="0">
                <a:solidFill>
                  <a:srgbClr val="3F3F3F"/>
                </a:solidFill>
                <a:latin typeface="Helvetica" panose="020B0604020202020204" pitchFamily="34" charset="0"/>
              </a:rPr>
              <a:t>《</a:t>
            </a:r>
            <a:r>
              <a:rPr lang="zh-CN" altLang="en-US" sz="2400" b="1" dirty="0">
                <a:solidFill>
                  <a:srgbClr val="3F3F3F"/>
                </a:solidFill>
                <a:latin typeface="Helvetica" panose="020B0604020202020204" pitchFamily="34" charset="0"/>
              </a:rPr>
              <a:t>西风颂</a:t>
            </a:r>
            <a:r>
              <a:rPr lang="en-US" altLang="zh-CN" sz="2400" b="1" dirty="0">
                <a:solidFill>
                  <a:srgbClr val="3F3F3F"/>
                </a:solidFill>
                <a:latin typeface="Helvetica" panose="020B0604020202020204" pitchFamily="34" charset="0"/>
              </a:rPr>
              <a:t>》</a:t>
            </a:r>
            <a:endParaRPr lang="zh-CN" altLang="en-US" sz="2400" dirty="0"/>
          </a:p>
        </p:txBody>
      </p:sp>
      <p:sp>
        <p:nvSpPr>
          <p:cNvPr id="8" name="右箭头 8"/>
          <p:cNvSpPr/>
          <p:nvPr/>
        </p:nvSpPr>
        <p:spPr>
          <a:xfrm>
            <a:off x="7441830" y="5461713"/>
            <a:ext cx="318281" cy="341376"/>
          </a:xfrm>
          <a:prstGeom prst="righ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9"/>
          <p:cNvSpPr/>
          <p:nvPr/>
        </p:nvSpPr>
        <p:spPr>
          <a:xfrm flipH="1">
            <a:off x="4527942" y="2381524"/>
            <a:ext cx="318281" cy="341376"/>
          </a:xfrm>
          <a:prstGeom prst="righ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4084" y="461333"/>
            <a:ext cx="6905844" cy="6123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zh-CN" sz="2400" dirty="0">
                <a:ea typeface="楷体" panose="02010609060101010101" pitchFamily="49" charset="-122"/>
                <a:cs typeface="Times New Roman" panose="02020603050405020304" pitchFamily="18" charset="0"/>
              </a:rPr>
              <a:t>拜伦出身于</a:t>
            </a:r>
            <a:r>
              <a:rPr lang="zh-CN" altLang="zh-CN" sz="2400" b="1" dirty="0">
                <a:solidFill>
                  <a:srgbClr val="D46730"/>
                </a:solidFill>
                <a:latin typeface="+mn-ea"/>
                <a:cs typeface="Times New Roman" panose="02020603050405020304" pitchFamily="18" charset="0"/>
              </a:rPr>
              <a:t>贵族</a:t>
            </a:r>
            <a:r>
              <a:rPr lang="zh-CN" altLang="zh-CN" sz="2400" dirty="0">
                <a:ea typeface="楷体" panose="02010609060101010101" pitchFamily="49" charset="-122"/>
                <a:cs typeface="Times New Roman" panose="02020603050405020304" pitchFamily="18" charset="0"/>
              </a:rPr>
              <a:t>，在剑桥大学读书，从小就是个跛子，</a:t>
            </a:r>
            <a:r>
              <a:rPr lang="zh-CN" altLang="zh-CN" sz="2400" b="1" dirty="0">
                <a:solidFill>
                  <a:srgbClr val="D46730"/>
                </a:solidFill>
                <a:latin typeface="+mn-ea"/>
                <a:cs typeface="Times New Roman" panose="02020603050405020304" pitchFamily="18" charset="0"/>
              </a:rPr>
              <a:t>受人嘲笑</a:t>
            </a:r>
            <a:r>
              <a:rPr lang="zh-CN" altLang="zh-CN" sz="2400" dirty="0">
                <a:ea typeface="楷体" panose="02010609060101010101" pitchFamily="49" charset="-122"/>
                <a:cs typeface="Times New Roman" panose="02020603050405020304" pitchFamily="18" charset="0"/>
              </a:rPr>
              <a:t>，也因此养成了忧郁、孤傲和反抗的精神。拜伦居住的诺丁汉地区，是当时英国的大工业中心，也是最重要的工人运动的发源地之一。拜伦亲眼目睹了由</a:t>
            </a:r>
            <a:r>
              <a:rPr lang="zh-CN" altLang="zh-CN" sz="2400" b="1" dirty="0">
                <a:solidFill>
                  <a:srgbClr val="D46730"/>
                </a:solidFill>
                <a:latin typeface="+mn-ea"/>
                <a:cs typeface="Times New Roman" panose="02020603050405020304" pitchFamily="18" charset="0"/>
              </a:rPr>
              <a:t>阶级矛盾激化</a:t>
            </a:r>
            <a:r>
              <a:rPr lang="zh-CN" altLang="zh-CN" sz="2400" dirty="0">
                <a:ea typeface="楷体" panose="02010609060101010101" pitchFamily="49" charset="-122"/>
                <a:cs typeface="Times New Roman" panose="02020603050405020304" pitchFamily="18" charset="0"/>
              </a:rPr>
              <a:t>所出现的各种工人暴动、农民起义和士兵哗变等事件。</a:t>
            </a:r>
            <a:r>
              <a:rPr lang="en-US" altLang="zh-CN" sz="2400" dirty="0"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endParaRPr lang="en-US" altLang="zh-CN" sz="2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ea typeface="楷体" panose="02010609060101010101" pitchFamily="49" charset="-122"/>
                <a:cs typeface="Times New Roman" panose="02020603050405020304" pitchFamily="18" charset="0"/>
              </a:rPr>
              <a:t>        1809</a:t>
            </a:r>
            <a:r>
              <a:rPr lang="zh-CN" altLang="zh-CN" sz="2400" dirty="0">
                <a:ea typeface="楷体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400" dirty="0">
                <a:ea typeface="楷体" panose="02010609060101010101" pitchFamily="49" charset="-122"/>
                <a:cs typeface="Times New Roman" panose="02020603050405020304" pitchFamily="18" charset="0"/>
              </a:rPr>
              <a:t>1811</a:t>
            </a:r>
            <a:r>
              <a:rPr lang="zh-CN" altLang="zh-CN" sz="2400" dirty="0">
                <a:ea typeface="楷体" panose="02010609060101010101" pitchFamily="49" charset="-122"/>
                <a:cs typeface="Times New Roman" panose="02020603050405020304" pitchFamily="18" charset="0"/>
              </a:rPr>
              <a:t>，拜伦出国作东方的旅行，游历西班牙、希腊、土耳其等国，受各国人民</a:t>
            </a:r>
            <a:r>
              <a:rPr lang="zh-CN" altLang="zh-CN" sz="2400" b="1" dirty="0">
                <a:solidFill>
                  <a:srgbClr val="D46730"/>
                </a:solidFill>
                <a:latin typeface="+mn-ea"/>
                <a:cs typeface="Times New Roman" panose="02020603050405020304" pitchFamily="18" charset="0"/>
              </a:rPr>
              <a:t>反侵略、反压迫斗争</a:t>
            </a:r>
            <a:r>
              <a:rPr lang="zh-CN" altLang="zh-CN" sz="2400" dirty="0">
                <a:ea typeface="楷体" panose="02010609060101010101" pitchFamily="49" charset="-122"/>
                <a:cs typeface="Times New Roman" panose="02020603050405020304" pitchFamily="18" charset="0"/>
              </a:rPr>
              <a:t>鼓舞，归来创作《恰尔德·哈罗德游记》。后来拜伦</a:t>
            </a:r>
            <a:r>
              <a:rPr lang="zh-CN" altLang="en-US" sz="2400" dirty="0">
                <a:ea typeface="楷体" panose="02010609060101010101" pitchFamily="49" charset="-122"/>
                <a:cs typeface="Times New Roman" panose="02020603050405020304" pitchFamily="18" charset="0"/>
              </a:rPr>
              <a:t>还</a:t>
            </a:r>
            <a:r>
              <a:rPr lang="zh-CN" altLang="zh-CN" sz="2400" dirty="0">
                <a:ea typeface="楷体" panose="02010609060101010101" pitchFamily="49" charset="-122"/>
                <a:cs typeface="Times New Roman" panose="02020603050405020304" pitchFamily="18" charset="0"/>
              </a:rPr>
              <a:t>参加了希腊人民反抗土耳其统治的武装斗争。</a:t>
            </a:r>
            <a:endParaRPr lang="zh-CN" altLang="en-US" sz="24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757438" y="439797"/>
            <a:ext cx="4066424" cy="3267745"/>
            <a:chOff x="963168" y="646176"/>
            <a:chExt cx="4924262" cy="418536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168" y="646176"/>
              <a:ext cx="4762500" cy="3571875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963168" y="4358500"/>
              <a:ext cx="4924262" cy="473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拜伦墓，魏格林墓地，诺丁汉，英国</a:t>
              </a:r>
              <a:endParaRPr lang="zh-CN" altLang="en-US" dirty="0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8" y="3817198"/>
            <a:ext cx="3932842" cy="250859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000504" y="6365031"/>
            <a:ext cx="172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雪莱的墓碑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854" y="437286"/>
            <a:ext cx="882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一、浪漫主义文学（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18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世纪末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--19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世纪中期） 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9963" y="1194668"/>
            <a:ext cx="4419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3.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风格特点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——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拜伦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8344" y="5999008"/>
            <a:ext cx="10629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D4673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宋体" panose="02010600030101010101" pitchFamily="2" charset="-122"/>
              </a:rPr>
              <a:t>文笔奔放优美；  讽刺专制，民主与反叛精神</a:t>
            </a:r>
            <a:endParaRPr lang="zh-CN" altLang="en-US" sz="3600" dirty="0">
              <a:solidFill>
                <a:srgbClr val="D4673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13741" y="1880172"/>
            <a:ext cx="4491760" cy="4099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15000"/>
              </a:spcBef>
              <a:spcAft>
                <a:spcPct val="0"/>
              </a:spcAft>
              <a:defRPr/>
            </a:pPr>
            <a:r>
              <a:rPr lang="en-US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黑体" panose="02010609060101010101" pitchFamily="2" charset="-122"/>
              </a:rPr>
              <a:t>   </a:t>
            </a:r>
            <a:r>
              <a:rPr lang="zh-CN" altLang="en-US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黑体" panose="02010609060101010101" pitchFamily="2" charset="-122"/>
              </a:rPr>
              <a:t>希腊群岛呵，美丽的希腊群岛！火热的萨弗在这里唱过恋歌；</a:t>
            </a:r>
            <a:endParaRPr lang="zh-CN" altLang="en-US" sz="2800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  <a:sym typeface="黑体" panose="02010609060101010101" pitchFamily="2" charset="-122"/>
            </a:endParaRPr>
          </a:p>
          <a:p>
            <a:pPr lvl="0" fontAlgn="base">
              <a:spcBef>
                <a:spcPct val="1500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黑体" panose="02010609060101010101" pitchFamily="2" charset="-122"/>
              </a:rPr>
              <a:t>   在这里，战争与和平的艺术并兴，狄洛斯崛起，阿波罗跃出海面！</a:t>
            </a:r>
            <a:endParaRPr lang="zh-CN" altLang="en-US" sz="2800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  <a:sym typeface="黑体" panose="02010609060101010101" pitchFamily="2" charset="-122"/>
            </a:endParaRPr>
          </a:p>
          <a:p>
            <a:pPr lvl="0" fontAlgn="base">
              <a:spcBef>
                <a:spcPct val="1500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黑体" panose="02010609060101010101" pitchFamily="2" charset="-122"/>
              </a:rPr>
              <a:t>   永恒的夏天还把海岛镀成金，可是除了太阳，一切已经消沉。</a:t>
            </a:r>
            <a:endParaRPr lang="zh-CN" altLang="en-US" sz="28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53150" y="1840999"/>
            <a:ext cx="59054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伦敦的市民啊，巴黎的市民啊！</a:t>
            </a:r>
            <a:endParaRPr lang="zh-CN" altLang="zh-CN" sz="2800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想一想，</a:t>
            </a:r>
            <a:endParaRPr lang="en-US" altLang="zh-CN" sz="2800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战争是一种怎样的神圣的消遣？</a:t>
            </a:r>
            <a:endParaRPr lang="en-US" altLang="zh-CN" sz="2800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不论那巨大的蝗虫，如何地毁灭糟蹋</a:t>
            </a:r>
            <a:endParaRPr lang="zh-CN" altLang="zh-CN" sz="2800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你们碧绿的田野</a:t>
            </a:r>
            <a:endParaRPr lang="en-US" altLang="zh-CN" sz="2800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吃尽你们的庄稼</a:t>
            </a:r>
            <a:endParaRPr lang="zh-CN" altLang="zh-CN" sz="2800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面目狰狞的灾荒决不会临近帝王</a:t>
            </a:r>
            <a:endParaRPr lang="en-US" altLang="zh-CN" sz="2800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虽然爱尔兰饿得慌</a:t>
            </a:r>
            <a:endParaRPr lang="en-US" altLang="zh-CN" sz="2800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乔治王却体重二百八十磅</a:t>
            </a:r>
            <a:endParaRPr lang="en-US" altLang="zh-CN" sz="2800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tags/tag1.xml><?xml version="1.0" encoding="utf-8"?>
<p:tagLst xmlns:p="http://schemas.openxmlformats.org/presentationml/2006/main">
  <p:tag name="KSO_WM_UNIT_TABLE_BEAUTIFY" val="smartTable{7fbbc296-bcd5-4c3d-a1df-e73ba23aef77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F7F7F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sz="3600" dirty="0" smtClean="0">
            <a:latin typeface="Broadway" panose="04040905080002020502" pitchFamily="8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7F7F7F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4095</Words>
  <Application>WPS 演示</Application>
  <PresentationFormat>宽屏</PresentationFormat>
  <Paragraphs>384</Paragraphs>
  <Slides>27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50" baseType="lpstr">
      <vt:lpstr>Arial</vt:lpstr>
      <vt:lpstr>宋体</vt:lpstr>
      <vt:lpstr>Wingdings</vt:lpstr>
      <vt:lpstr>Broadway</vt:lpstr>
      <vt:lpstr>方正清刻本悦宋简体</vt:lpstr>
      <vt:lpstr>等线 Light</vt:lpstr>
      <vt:lpstr>微软雅黑</vt:lpstr>
      <vt:lpstr>华文中宋</vt:lpstr>
      <vt:lpstr>华文仿宋</vt:lpstr>
      <vt:lpstr>楷体</vt:lpstr>
      <vt:lpstr>Helvetica</vt:lpstr>
      <vt:lpstr>Times New Roman</vt:lpstr>
      <vt:lpstr>黑体</vt:lpstr>
      <vt:lpstr>Arial Unicode MS</vt:lpstr>
      <vt:lpstr>Calibri Light</vt:lpstr>
      <vt:lpstr>Calibri</vt:lpstr>
      <vt:lpstr>Segoe UI Semilight</vt:lpstr>
      <vt:lpstr>Segoe UI</vt:lpstr>
      <vt:lpstr>方正大黑简体</vt:lpstr>
      <vt:lpstr>楷体_GB2312</vt:lpstr>
      <vt:lpstr>新宋体</vt:lpstr>
      <vt:lpstr>萝莉体 第二版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ZheJiang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沈涛</dc:creator>
  <cp:lastModifiedBy>Administrator</cp:lastModifiedBy>
  <cp:revision>51</cp:revision>
  <dcterms:created xsi:type="dcterms:W3CDTF">2015-04-10T07:52:00Z</dcterms:created>
  <dcterms:modified xsi:type="dcterms:W3CDTF">2020-09-28T02:12:56Z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2052-11.1.0.9739</vt:lpwstr>
  </property>
</Properties>
</file>